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0" r:id="rId3"/>
    <p:sldId id="264" r:id="rId4"/>
    <p:sldId id="266" r:id="rId5"/>
    <p:sldId id="268" r:id="rId6"/>
    <p:sldId id="271" r:id="rId7"/>
    <p:sldId id="269" r:id="rId8"/>
    <p:sldId id="276" r:id="rId9"/>
    <p:sldId id="272" r:id="rId10"/>
    <p:sldId id="273" r:id="rId11"/>
    <p:sldId id="274" r:id="rId12"/>
    <p:sldId id="275" r:id="rId13"/>
    <p:sldId id="277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278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279" r:id="rId63"/>
    <p:sldId id="285" r:id="rId64"/>
    <p:sldId id="256" r:id="rId65"/>
    <p:sldId id="257" r:id="rId66"/>
    <p:sldId id="258" r:id="rId67"/>
    <p:sldId id="259" r:id="rId68"/>
    <p:sldId id="280" r:id="rId69"/>
    <p:sldId id="261" r:id="rId70"/>
    <p:sldId id="262" r:id="rId71"/>
    <p:sldId id="263" r:id="rId72"/>
    <p:sldId id="281" r:id="rId73"/>
    <p:sldId id="265" r:id="rId74"/>
    <p:sldId id="282" r:id="rId75"/>
    <p:sldId id="283" r:id="rId76"/>
    <p:sldId id="284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수" initials="김지" lastIdx="1" clrIdx="0">
    <p:extLst>
      <p:ext uri="{19B8F6BF-5375-455C-9EA6-DF929625EA0E}">
        <p15:presenceInfo xmlns:p15="http://schemas.microsoft.com/office/powerpoint/2012/main" userId="5789bbe6b56eab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4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FE520-9D28-4180-A012-9851BA817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EFD6B1-6CA4-49B1-B117-842269575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21266-54A0-4F2E-8849-B9757D20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4C5ACE-DAE8-4936-A3CC-EAE49D48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10697-0A34-4209-A973-8ECC0C77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70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992B6-81FA-40D3-A5A9-08B07A74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3708CE-CE6D-49E3-8DF3-97F34EF3A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43FB6-40DA-4D91-827A-23077AE6D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8A52F-2229-4143-B226-62CC96981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66C37-F607-4B46-8FB5-6C655920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7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8F7A26-A175-445E-BE92-13433EDBB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9EEB08-6BC5-4838-B6D3-CCDA9D665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DF55-1241-4A71-A84D-A59F9192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5EAA8-72C7-4A3B-9E1C-71E1CB0E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EE1C1-D2DD-45B0-AC35-9750632E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2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2CBC2-203C-4A16-80B9-5F0F7246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4882F-37C2-4FA3-BC40-741FF3A6D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286C3-F780-4747-AB1A-81BDA3A22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106B36-344B-4B17-8BAE-3B94B0D6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570CF7-8925-408C-BC57-754F728C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3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10019-9295-4FC1-8153-DD0744AE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076257-53D0-454F-AB9D-33E08E336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EA45E3-6A8E-4059-9D15-97379441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87DC2-F703-4D09-9FA7-A0C220C5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E117D-33D1-4F0F-BB0A-45A9CB54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5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0CA26-0051-465E-A647-57B8AAB4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60BDD-0929-49EA-95B3-E9202DE59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36279C-2418-4103-A2B5-9784C868A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063723-5918-45F0-9BCA-BE8A3C45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583409-CF37-41D4-9D16-C61006031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78504E-8215-40ED-8968-6604CF6C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8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E844E-49BB-4FDE-A7D0-3416AB21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718BB-20C6-490B-AEAC-138B8C80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C9B6BC-47E9-4A75-904F-E8A07A7DA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96A01-4052-4FD0-A0DC-763884377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F50313-8306-4AB8-8AED-2F28DA116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0B4D04-F0E1-43FA-AD9F-DF7AFF9F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029E80-BF35-477B-87D0-7B48D436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B9600F-2242-4A82-BD07-6F6CD8A6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B5B73-48C9-4E65-B3AB-DD9E84C4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3616C2-E37B-43B7-894D-B11DA36C5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C65B9F-71E2-44E1-8D49-B8E2944B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A86F9B-1397-433B-805E-BA74A7E3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39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E7FDEB-7033-481F-9AFA-CF19781D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CC190D-A6A7-4C8B-BDB3-20E43028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40D03-A933-4535-82EA-EABA44B4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87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D33E2-CF80-4B6A-B3AB-41025133E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3CE6-0348-40BA-B219-A2C316E2E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4617D8-95F5-40E4-8C1E-501B403A6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E36A3-4A05-4287-82CC-1EBE0D27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FB5E48-E043-445E-A545-A5FA4CDC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016870-086B-4E4F-8340-A0927A10B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638B9-46DC-4682-ADCC-3B1E14570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026C26-8941-4761-A909-98E138630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99222E-62AB-4E0E-95A0-B2F8340EB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718736-55BE-452E-8926-BB74E56C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625345-DF69-465D-BED8-A6D0135E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92794A-14B8-44E3-874D-912CCE77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6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B0CF71-BCFD-4990-84A8-C60875C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4E3556-9703-41A8-8F5E-602675F1F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FA3E6-BFDD-4DC0-8AAB-F4E6F9DE1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8754C-7A3C-42E5-8D96-3BE5787E2DF6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694F9-1EEB-410D-810A-5C9CA4EE4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4A469-49DF-4045-AB21-8A04257DA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880DC-90F0-4C92-AFC7-A16E71B4B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33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746FE-4ABF-4D12-AA94-27C5B739282D}"/>
              </a:ext>
            </a:extLst>
          </p:cNvPr>
          <p:cNvSpPr txBox="1"/>
          <p:nvPr/>
        </p:nvSpPr>
        <p:spPr>
          <a:xfrm>
            <a:off x="2812748" y="2405420"/>
            <a:ext cx="65664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/>
              <a:t>SW </a:t>
            </a:r>
            <a:r>
              <a:rPr lang="ko-KR" altLang="en-US" sz="5500" b="1" dirty="0"/>
              <a:t>설계기초</a:t>
            </a:r>
            <a:endParaRPr lang="en-US" altLang="ko-KR" sz="5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4CF79-EACC-4627-B6E7-FFB8D02A30C5}"/>
              </a:ext>
            </a:extLst>
          </p:cNvPr>
          <p:cNvSpPr txBox="1"/>
          <p:nvPr/>
        </p:nvSpPr>
        <p:spPr>
          <a:xfrm>
            <a:off x="2812748" y="3633367"/>
            <a:ext cx="65664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게임 기획서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560FD-883C-406A-81B2-34A263F03E21}"/>
              </a:ext>
            </a:extLst>
          </p:cNvPr>
          <p:cNvSpPr txBox="1"/>
          <p:nvPr/>
        </p:nvSpPr>
        <p:spPr>
          <a:xfrm>
            <a:off x="8719503" y="5007996"/>
            <a:ext cx="70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반 </a:t>
            </a:r>
            <a:r>
              <a:rPr lang="en-US" altLang="ko-KR" sz="1400" dirty="0"/>
              <a:t>8</a:t>
            </a:r>
            <a:r>
              <a:rPr lang="ko-KR" altLang="en-US" sz="1400" dirty="0"/>
              <a:t>조</a:t>
            </a:r>
            <a:endParaRPr lang="en-US" altLang="ko-KR" sz="1400" dirty="0"/>
          </a:p>
          <a:p>
            <a:r>
              <a:rPr lang="ko-KR" altLang="en-US" sz="1400" dirty="0" err="1"/>
              <a:t>디지털콘텐츠학과</a:t>
            </a:r>
            <a:r>
              <a:rPr lang="ko-KR" altLang="en-US" sz="1400" dirty="0"/>
              <a:t> </a:t>
            </a:r>
            <a:r>
              <a:rPr lang="en-US" altLang="ko-KR" sz="1400" dirty="0"/>
              <a:t>15011136 </a:t>
            </a:r>
            <a:r>
              <a:rPr lang="ko-KR" altLang="en-US" sz="1400" dirty="0"/>
              <a:t>신현욱</a:t>
            </a:r>
            <a:endParaRPr lang="en-US" altLang="ko-KR" sz="1400" dirty="0"/>
          </a:p>
          <a:p>
            <a:r>
              <a:rPr lang="ko-KR" altLang="en-US" sz="1400" dirty="0" err="1"/>
              <a:t>디지털콘텐츠학과</a:t>
            </a:r>
            <a:r>
              <a:rPr lang="ko-KR" altLang="en-US" sz="1400" dirty="0"/>
              <a:t> </a:t>
            </a:r>
            <a:r>
              <a:rPr lang="en-US" altLang="ko-KR" sz="1400" dirty="0"/>
              <a:t>15011137 </a:t>
            </a:r>
            <a:r>
              <a:rPr lang="ko-KR" altLang="en-US" sz="1400" dirty="0"/>
              <a:t>김지수</a:t>
            </a:r>
            <a:endParaRPr lang="en-US" altLang="ko-KR" sz="1400" dirty="0"/>
          </a:p>
          <a:p>
            <a:r>
              <a:rPr lang="ko-KR" altLang="en-US" sz="1400" dirty="0" err="1"/>
              <a:t>디지털콘텐츠학과</a:t>
            </a:r>
            <a:r>
              <a:rPr lang="ko-KR" altLang="en-US" sz="1400" dirty="0"/>
              <a:t> </a:t>
            </a:r>
            <a:r>
              <a:rPr lang="en-US" altLang="ko-KR" sz="1400" dirty="0"/>
              <a:t>15011163 </a:t>
            </a:r>
            <a:r>
              <a:rPr lang="ko-KR" altLang="en-US" sz="1400" dirty="0" err="1"/>
              <a:t>강전호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99A2BB-4AEC-482A-A2AA-D1F6257CAE51}"/>
              </a:ext>
            </a:extLst>
          </p:cNvPr>
          <p:cNvSpPr/>
          <p:nvPr/>
        </p:nvSpPr>
        <p:spPr>
          <a:xfrm>
            <a:off x="0" y="0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AAD095-E7BD-44ED-9199-069614C6E5EB}"/>
              </a:ext>
            </a:extLst>
          </p:cNvPr>
          <p:cNvSpPr/>
          <p:nvPr/>
        </p:nvSpPr>
        <p:spPr>
          <a:xfrm flipV="1">
            <a:off x="4159823" y="3330331"/>
            <a:ext cx="3872345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86568-D99F-4D12-AF2E-74CD27707977}"/>
              </a:ext>
            </a:extLst>
          </p:cNvPr>
          <p:cNvSpPr/>
          <p:nvPr/>
        </p:nvSpPr>
        <p:spPr>
          <a:xfrm>
            <a:off x="8581730" y="4959761"/>
            <a:ext cx="45719" cy="10505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43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B17B7-14E3-4758-827E-13D4D14F032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63E30-9B28-475E-82EC-6F9D4620F4D9}"/>
              </a:ext>
            </a:extLst>
          </p:cNvPr>
          <p:cNvSpPr txBox="1"/>
          <p:nvPr/>
        </p:nvSpPr>
        <p:spPr>
          <a:xfrm>
            <a:off x="598903" y="170192"/>
            <a:ext cx="5298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/>
              <a:t>UI</a:t>
            </a:r>
            <a:r>
              <a:rPr lang="ko-KR" altLang="en-US" sz="2700" b="1" dirty="0"/>
              <a:t> </a:t>
            </a:r>
            <a:r>
              <a:rPr lang="en-US" altLang="ko-KR" sz="2700" b="1" dirty="0"/>
              <a:t>/</a:t>
            </a:r>
            <a:r>
              <a:rPr lang="ko-KR" altLang="en-US" sz="2700" b="1" dirty="0"/>
              <a:t> 사용자 입력키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8EACA-442C-4627-AA01-29F6C625424D}"/>
              </a:ext>
            </a:extLst>
          </p:cNvPr>
          <p:cNvSpPr/>
          <p:nvPr/>
        </p:nvSpPr>
        <p:spPr>
          <a:xfrm flipV="1">
            <a:off x="-1" y="640872"/>
            <a:ext cx="5069091" cy="600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E26F4-43C7-44CD-8492-8CF90DE4DD3B}"/>
              </a:ext>
            </a:extLst>
          </p:cNvPr>
          <p:cNvSpPr txBox="1"/>
          <p:nvPr/>
        </p:nvSpPr>
        <p:spPr>
          <a:xfrm>
            <a:off x="1400248" y="1713217"/>
            <a:ext cx="786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22695-564F-4552-B200-E8E82FADB6AB}"/>
              </a:ext>
            </a:extLst>
          </p:cNvPr>
          <p:cNvSpPr txBox="1"/>
          <p:nvPr/>
        </p:nvSpPr>
        <p:spPr>
          <a:xfrm>
            <a:off x="7323179" y="1848063"/>
            <a:ext cx="786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</a:t>
            </a:r>
            <a:r>
              <a:rPr lang="en-US" altLang="ko-KR" dirty="0"/>
              <a:t> </a:t>
            </a:r>
            <a:r>
              <a:rPr lang="ko-KR" altLang="en-US" dirty="0"/>
              <a:t>일시 정지 키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447F9E-EE6E-4582-9EB5-4B362EBF42B8}"/>
              </a:ext>
            </a:extLst>
          </p:cNvPr>
          <p:cNvGrpSpPr/>
          <p:nvPr/>
        </p:nvGrpSpPr>
        <p:grpSpPr>
          <a:xfrm>
            <a:off x="1967206" y="2388081"/>
            <a:ext cx="7861384" cy="2397858"/>
            <a:chOff x="5188833" y="2241885"/>
            <a:chExt cx="5155034" cy="1403367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8B17A2EC-52A4-47E6-92B4-7A89D7949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88833" y="2241885"/>
              <a:ext cx="5155034" cy="1403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222B465-067F-402A-8810-55AE851FBF8C}"/>
                </a:ext>
              </a:extLst>
            </p:cNvPr>
            <p:cNvSpPr/>
            <p:nvPr/>
          </p:nvSpPr>
          <p:spPr>
            <a:xfrm>
              <a:off x="8622362" y="3160937"/>
              <a:ext cx="725869" cy="478087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6E1A5AF-D60F-4BC4-8A03-171C5547B5DC}"/>
                </a:ext>
              </a:extLst>
            </p:cNvPr>
            <p:cNvSpPr/>
            <p:nvPr/>
          </p:nvSpPr>
          <p:spPr>
            <a:xfrm>
              <a:off x="5502338" y="2692142"/>
              <a:ext cx="1028427" cy="272411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AE2DCD5-3DCF-4868-9D51-4B9529A149FA}"/>
                </a:ext>
              </a:extLst>
            </p:cNvPr>
            <p:cNvSpPr/>
            <p:nvPr/>
          </p:nvSpPr>
          <p:spPr>
            <a:xfrm>
              <a:off x="7602798" y="2692142"/>
              <a:ext cx="327104" cy="297064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31CBC63-FCDE-4C91-95E6-70FEAFB1EBAC}"/>
                </a:ext>
              </a:extLst>
            </p:cNvPr>
            <p:cNvSpPr/>
            <p:nvPr/>
          </p:nvSpPr>
          <p:spPr>
            <a:xfrm>
              <a:off x="5818671" y="2917991"/>
              <a:ext cx="327104" cy="297064"/>
            </a:xfrm>
            <a:prstGeom prst="round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62D9AF5-0FDD-4E6A-A4DA-0FD07086A72C}"/>
              </a:ext>
            </a:extLst>
          </p:cNvPr>
          <p:cNvCxnSpPr>
            <a:cxnSpLocks/>
          </p:cNvCxnSpPr>
          <p:nvPr/>
        </p:nvCxnSpPr>
        <p:spPr>
          <a:xfrm flipV="1">
            <a:off x="6147314" y="2102766"/>
            <a:ext cx="1175865" cy="1165288"/>
          </a:xfrm>
          <a:prstGeom prst="bentConnector3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46BF4CA-EE2A-40A8-87A2-BAC0E2F60661}"/>
              </a:ext>
            </a:extLst>
          </p:cNvPr>
          <p:cNvCxnSpPr/>
          <p:nvPr/>
        </p:nvCxnSpPr>
        <p:spPr>
          <a:xfrm rot="16200000" flipV="1">
            <a:off x="2506342" y="2174945"/>
            <a:ext cx="922492" cy="917894"/>
          </a:xfrm>
          <a:prstGeom prst="bentConnector3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51D688BF-BD53-46DF-BB03-EA2560BAEFA6}"/>
              </a:ext>
            </a:extLst>
          </p:cNvPr>
          <p:cNvCxnSpPr>
            <a:cxnSpLocks/>
          </p:cNvCxnSpPr>
          <p:nvPr/>
        </p:nvCxnSpPr>
        <p:spPr>
          <a:xfrm>
            <a:off x="8310253" y="4387677"/>
            <a:ext cx="1027956" cy="1021248"/>
          </a:xfrm>
          <a:prstGeom prst="bentConnector3">
            <a:avLst>
              <a:gd name="adj1" fmla="val 50000"/>
            </a:avLst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54C31FE8-1E87-4BF8-BBCA-CBC7432733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92206" y="3972830"/>
            <a:ext cx="976119" cy="774646"/>
          </a:xfrm>
          <a:prstGeom prst="bentConnector3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7FE0DD9-C910-4582-A478-98765E8C3F2F}"/>
              </a:ext>
            </a:extLst>
          </p:cNvPr>
          <p:cNvCxnSpPr/>
          <p:nvPr/>
        </p:nvCxnSpPr>
        <p:spPr>
          <a:xfrm>
            <a:off x="1775584" y="2172645"/>
            <a:ext cx="1517919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4C9799D-145F-4BFB-A7C4-0CC8B23E61A6}"/>
              </a:ext>
            </a:extLst>
          </p:cNvPr>
          <p:cNvSpPr txBox="1"/>
          <p:nvPr/>
        </p:nvSpPr>
        <p:spPr>
          <a:xfrm>
            <a:off x="1770835" y="1750709"/>
            <a:ext cx="330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퍼즐 선택 키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2BE66FC-5BDC-4E4D-9921-F4B627CB937F}"/>
              </a:ext>
            </a:extLst>
          </p:cNvPr>
          <p:cNvCxnSpPr/>
          <p:nvPr/>
        </p:nvCxnSpPr>
        <p:spPr>
          <a:xfrm>
            <a:off x="1325768" y="5238645"/>
            <a:ext cx="1517919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F4CA3D3-1728-46C8-BBF3-8E75CE83D526}"/>
              </a:ext>
            </a:extLst>
          </p:cNvPr>
          <p:cNvSpPr txBox="1"/>
          <p:nvPr/>
        </p:nvSpPr>
        <p:spPr>
          <a:xfrm>
            <a:off x="1266261" y="4869313"/>
            <a:ext cx="330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아이템 사용 키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1DB4B4F-4949-4B7D-BB8E-C038F2DD0ECB}"/>
              </a:ext>
            </a:extLst>
          </p:cNvPr>
          <p:cNvCxnSpPr>
            <a:cxnSpLocks/>
          </p:cNvCxnSpPr>
          <p:nvPr/>
        </p:nvCxnSpPr>
        <p:spPr>
          <a:xfrm>
            <a:off x="8895227" y="5778257"/>
            <a:ext cx="2555003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B48BD52-5B27-471A-9BF2-C4951C6D153E}"/>
              </a:ext>
            </a:extLst>
          </p:cNvPr>
          <p:cNvSpPr txBox="1"/>
          <p:nvPr/>
        </p:nvSpPr>
        <p:spPr>
          <a:xfrm>
            <a:off x="8824231" y="5408925"/>
            <a:ext cx="330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Player</a:t>
            </a:r>
            <a:r>
              <a:rPr lang="ko-KR" altLang="en-US" dirty="0"/>
              <a:t> 아이템 존 이동 키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1AC21C6-48BC-4190-B66C-71940F8F958B}"/>
              </a:ext>
            </a:extLst>
          </p:cNvPr>
          <p:cNvCxnSpPr>
            <a:cxnSpLocks/>
          </p:cNvCxnSpPr>
          <p:nvPr/>
        </p:nvCxnSpPr>
        <p:spPr>
          <a:xfrm>
            <a:off x="7377308" y="2220026"/>
            <a:ext cx="1960901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1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B17B7-14E3-4758-827E-13D4D14F032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63E30-9B28-475E-82EC-6F9D4620F4D9}"/>
              </a:ext>
            </a:extLst>
          </p:cNvPr>
          <p:cNvSpPr txBox="1"/>
          <p:nvPr/>
        </p:nvSpPr>
        <p:spPr>
          <a:xfrm>
            <a:off x="598903" y="170192"/>
            <a:ext cx="5298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/>
              <a:t>스테이지 구성</a:t>
            </a:r>
            <a:r>
              <a:rPr lang="en-US" altLang="ko-KR" sz="2700" b="1" dirty="0"/>
              <a:t> / </a:t>
            </a:r>
            <a:r>
              <a:rPr lang="ko-KR" altLang="en-US" sz="2700" b="1" dirty="0"/>
              <a:t>점수 부여 정책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8EACA-442C-4627-AA01-29F6C625424D}"/>
              </a:ext>
            </a:extLst>
          </p:cNvPr>
          <p:cNvSpPr/>
          <p:nvPr/>
        </p:nvSpPr>
        <p:spPr>
          <a:xfrm flipV="1">
            <a:off x="-1" y="655160"/>
            <a:ext cx="5584592" cy="812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E26F4-43C7-44CD-8492-8CF90DE4DD3B}"/>
              </a:ext>
            </a:extLst>
          </p:cNvPr>
          <p:cNvSpPr txBox="1"/>
          <p:nvPr/>
        </p:nvSpPr>
        <p:spPr>
          <a:xfrm>
            <a:off x="760977" y="1469225"/>
            <a:ext cx="786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BBDC09-E289-47A1-9CD2-5F20D7F26472}"/>
              </a:ext>
            </a:extLst>
          </p:cNvPr>
          <p:cNvGrpSpPr/>
          <p:nvPr/>
        </p:nvGrpSpPr>
        <p:grpSpPr>
          <a:xfrm>
            <a:off x="30418" y="986817"/>
            <a:ext cx="3547402" cy="680170"/>
            <a:chOff x="30418" y="986817"/>
            <a:chExt cx="3547402" cy="6801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8083D38-16F4-46D2-A3F5-27167E89DA8A}"/>
                </a:ext>
              </a:extLst>
            </p:cNvPr>
            <p:cNvGrpSpPr/>
            <p:nvPr/>
          </p:nvGrpSpPr>
          <p:grpSpPr>
            <a:xfrm>
              <a:off x="30418" y="986817"/>
              <a:ext cx="3441560" cy="427923"/>
              <a:chOff x="0" y="1292857"/>
              <a:chExt cx="3441560" cy="427923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C60FE4C-AC39-4F03-A7E7-3D77E97B8CA4}"/>
                  </a:ext>
                </a:extLst>
              </p:cNvPr>
              <p:cNvCxnSpPr/>
              <p:nvPr/>
            </p:nvCxnSpPr>
            <p:spPr>
              <a:xfrm>
                <a:off x="0" y="1292857"/>
                <a:ext cx="444100" cy="427923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89C07BB-9CEA-42FB-B9EF-1B3040FD0C62}"/>
                  </a:ext>
                </a:extLst>
              </p:cNvPr>
              <p:cNvCxnSpPr/>
              <p:nvPr/>
            </p:nvCxnSpPr>
            <p:spPr>
              <a:xfrm>
                <a:off x="444100" y="1718268"/>
                <a:ext cx="2997460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84F0EA-3741-4EFE-954A-012B5B3C25D6}"/>
                </a:ext>
              </a:extLst>
            </p:cNvPr>
            <p:cNvSpPr txBox="1"/>
            <p:nvPr/>
          </p:nvSpPr>
          <p:spPr>
            <a:xfrm>
              <a:off x="467350" y="1020656"/>
              <a:ext cx="3110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 스테이지 구성</a:t>
              </a:r>
              <a:endParaRPr lang="en-US" altLang="ko-KR" b="1" dirty="0"/>
            </a:p>
            <a:p>
              <a:endParaRPr lang="ko-KR" altLang="en-US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B1E08A-9451-467B-B021-86F526A4EEB8}"/>
              </a:ext>
            </a:extLst>
          </p:cNvPr>
          <p:cNvGrpSpPr/>
          <p:nvPr/>
        </p:nvGrpSpPr>
        <p:grpSpPr>
          <a:xfrm>
            <a:off x="7306861" y="4105633"/>
            <a:ext cx="6059054" cy="540950"/>
            <a:chOff x="7306861" y="3588796"/>
            <a:chExt cx="6059054" cy="54095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F4EB859-5A3C-40D7-85FA-1C2CBB927A05}"/>
                </a:ext>
              </a:extLst>
            </p:cNvPr>
            <p:cNvGrpSpPr/>
            <p:nvPr/>
          </p:nvGrpSpPr>
          <p:grpSpPr>
            <a:xfrm>
              <a:off x="7306861" y="3588796"/>
              <a:ext cx="4286395" cy="521494"/>
              <a:chOff x="7278414" y="2842279"/>
              <a:chExt cx="4286395" cy="52149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5997AFA-DDA8-4148-B187-78C5FB16EA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8414" y="3363773"/>
                <a:ext cx="3743470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58AF194-D69F-44F4-8675-427F44A74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21884" y="2842279"/>
                <a:ext cx="542925" cy="521494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BC7AE3-F40E-4366-B0B5-78CB4CC50A69}"/>
                </a:ext>
              </a:extLst>
            </p:cNvPr>
            <p:cNvSpPr txBox="1"/>
            <p:nvPr/>
          </p:nvSpPr>
          <p:spPr>
            <a:xfrm>
              <a:off x="9094478" y="3760414"/>
              <a:ext cx="4271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점수 부여 정책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16A00C-0C29-4CAF-86F0-429716E2936C}"/>
              </a:ext>
            </a:extLst>
          </p:cNvPr>
          <p:cNvSpPr txBox="1"/>
          <p:nvPr/>
        </p:nvSpPr>
        <p:spPr>
          <a:xfrm>
            <a:off x="619750" y="1526089"/>
            <a:ext cx="85784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스테이지는 </a:t>
            </a:r>
            <a:r>
              <a:rPr lang="en-US" altLang="ko-KR" sz="1400" dirty="0"/>
              <a:t>‘</a:t>
            </a:r>
            <a:r>
              <a:rPr lang="ko-KR" altLang="en-US" sz="1400" dirty="0"/>
              <a:t>땡이</a:t>
            </a:r>
            <a:r>
              <a:rPr lang="en-US" altLang="ko-KR" sz="1400" dirty="0"/>
              <a:t>’</a:t>
            </a:r>
            <a:r>
              <a:rPr lang="ko-KR" altLang="en-US" sz="1400" dirty="0"/>
              <a:t>가 학교에 등교하는 길을 바탕으로 만들어졌으며</a:t>
            </a:r>
            <a:r>
              <a:rPr lang="en-US" altLang="ko-KR" sz="1400" dirty="0"/>
              <a:t>, </a:t>
            </a:r>
            <a:r>
              <a:rPr lang="ko-KR" altLang="en-US" sz="1400" dirty="0"/>
              <a:t>버스</a:t>
            </a:r>
            <a:r>
              <a:rPr lang="en-US" altLang="ko-KR" sz="1400" dirty="0"/>
              <a:t>, </a:t>
            </a:r>
            <a:r>
              <a:rPr lang="ko-KR" altLang="en-US" sz="1400" dirty="0"/>
              <a:t>지하철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광개토관</a:t>
            </a:r>
            <a:r>
              <a:rPr lang="ko-KR" altLang="en-US" sz="1400" dirty="0"/>
              <a:t> 엘리베이터를 이용해 강의실에 도착해야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스테이지가 올라감에 따라 </a:t>
            </a:r>
            <a:r>
              <a:rPr lang="ko-KR" altLang="en-US" sz="1400" dirty="0" err="1"/>
              <a:t>맵의</a:t>
            </a:r>
            <a:r>
              <a:rPr lang="ko-KR" altLang="en-US" sz="1400" dirty="0"/>
              <a:t> 길이가 늘어나고</a:t>
            </a:r>
            <a:r>
              <a:rPr lang="en-US" altLang="ko-KR" sz="1400" dirty="0"/>
              <a:t> NPC</a:t>
            </a:r>
            <a:r>
              <a:rPr lang="ko-KR" altLang="en-US" sz="1400" dirty="0"/>
              <a:t>의 수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아이템의 등장 빈도를 조절하여 난이도를 증가시킨다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Tutorial </a:t>
            </a:r>
            <a:r>
              <a:rPr lang="en-US" altLang="ko-KR" sz="1400" dirty="0"/>
              <a:t>: </a:t>
            </a:r>
            <a:r>
              <a:rPr lang="ko-KR" altLang="en-US" sz="1400" dirty="0"/>
              <a:t>게임 기본 규칙 설명으로 게임의 기본 방식으로 무난히 통과가능 </a:t>
            </a:r>
          </a:p>
          <a:p>
            <a:r>
              <a:rPr lang="en-US" altLang="ko-KR" sz="1400" b="1" dirty="0"/>
              <a:t>Stage 1 </a:t>
            </a:r>
            <a:r>
              <a:rPr lang="en-US" altLang="ko-KR" sz="1400" dirty="0"/>
              <a:t>: </a:t>
            </a:r>
            <a:r>
              <a:rPr lang="ko-KR" altLang="en-US" sz="1400" dirty="0"/>
              <a:t>버스정류장 </a:t>
            </a:r>
            <a:r>
              <a:rPr lang="en-US" altLang="ko-KR" sz="1400" dirty="0"/>
              <a:t>-&gt; </a:t>
            </a:r>
            <a:r>
              <a:rPr lang="ko-KR" altLang="en-US" sz="1400" dirty="0"/>
              <a:t>버스위치를 알려준다</a:t>
            </a:r>
            <a:r>
              <a:rPr lang="en-US" altLang="ko-KR" sz="1400" dirty="0"/>
              <a:t>.</a:t>
            </a:r>
          </a:p>
          <a:p>
            <a:r>
              <a:rPr lang="en-US" altLang="ko-KR" sz="1400" b="1" dirty="0"/>
              <a:t>Stage 2</a:t>
            </a:r>
            <a:r>
              <a:rPr lang="en-US" altLang="ko-KR" sz="1400" dirty="0"/>
              <a:t> : </a:t>
            </a:r>
            <a:r>
              <a:rPr lang="ko-KR" altLang="en-US" sz="1400" dirty="0"/>
              <a:t>지하철역 </a:t>
            </a:r>
            <a:r>
              <a:rPr lang="en-US" altLang="ko-KR" sz="1400" dirty="0"/>
              <a:t>-&gt; </a:t>
            </a:r>
            <a:r>
              <a:rPr lang="ko-KR" altLang="en-US" sz="1400" dirty="0"/>
              <a:t>지하철위치를 알려준다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	 	</a:t>
            </a:r>
            <a:r>
              <a:rPr lang="ko-KR" altLang="en-US" sz="1400" dirty="0"/>
              <a:t>캐릭터가 시작지점 쪽으로 밀린다</a:t>
            </a:r>
            <a:r>
              <a:rPr lang="en-US" altLang="ko-KR" sz="1400" dirty="0"/>
              <a:t>. (2</a:t>
            </a:r>
            <a:r>
              <a:rPr lang="ko-KR" altLang="en-US" sz="1400" dirty="0"/>
              <a:t>초에 한 칸</a:t>
            </a:r>
            <a:r>
              <a:rPr lang="en-US" altLang="ko-KR" sz="1400" dirty="0"/>
              <a:t>)</a:t>
            </a:r>
          </a:p>
          <a:p>
            <a:r>
              <a:rPr lang="en-US" altLang="ko-KR" sz="1400" b="1" dirty="0"/>
              <a:t>Stage 3</a:t>
            </a:r>
            <a:r>
              <a:rPr lang="en-US" altLang="ko-KR" sz="1400" dirty="0"/>
              <a:t> : </a:t>
            </a:r>
            <a:r>
              <a:rPr lang="ko-KR" altLang="en-US" sz="1400" dirty="0" err="1"/>
              <a:t>광개토관</a:t>
            </a:r>
            <a:r>
              <a:rPr lang="ko-KR" altLang="en-US" sz="1400" dirty="0"/>
              <a:t> 엘리베이터 </a:t>
            </a:r>
            <a:r>
              <a:rPr lang="en-US" altLang="ko-KR" sz="1400" dirty="0"/>
              <a:t>-&gt; </a:t>
            </a:r>
            <a:r>
              <a:rPr lang="ko-KR" altLang="en-US" sz="1400" dirty="0"/>
              <a:t>교수님의 위치를 알려준다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	</a:t>
            </a:r>
            <a:r>
              <a:rPr lang="ko-KR" altLang="en-US" sz="1400" dirty="0"/>
              <a:t> </a:t>
            </a:r>
            <a:r>
              <a:rPr lang="en-US" altLang="ko-KR" sz="1400" dirty="0"/>
              <a:t>		 4X4</a:t>
            </a:r>
            <a:r>
              <a:rPr lang="ko-KR" altLang="en-US" sz="1400" dirty="0"/>
              <a:t>퍼즐로 난이도 증가</a:t>
            </a:r>
            <a:r>
              <a:rPr lang="en-US" altLang="ko-KR" sz="1400" dirty="0"/>
              <a:t>, </a:t>
            </a:r>
            <a:r>
              <a:rPr lang="ko-KR" altLang="en-US" sz="1400" dirty="0"/>
              <a:t>예시 퍼즐 </a:t>
            </a:r>
            <a:r>
              <a:rPr lang="en-US" altLang="ko-KR" sz="1400" dirty="0"/>
              <a:t>2</a:t>
            </a:r>
            <a:r>
              <a:rPr lang="ko-KR" altLang="en-US" sz="1400" dirty="0"/>
              <a:t>개 선택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			</a:t>
            </a:r>
            <a:r>
              <a:rPr lang="ko-KR" altLang="en-US" sz="1400" dirty="0"/>
              <a:t>캐릭터가 시작지점 쪽으로 밀린다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F3477A-F131-46A0-820D-ADFD28B44AF7}"/>
              </a:ext>
            </a:extLst>
          </p:cNvPr>
          <p:cNvGrpSpPr/>
          <p:nvPr/>
        </p:nvGrpSpPr>
        <p:grpSpPr>
          <a:xfrm>
            <a:off x="2959327" y="4862788"/>
            <a:ext cx="8636763" cy="1569660"/>
            <a:chOff x="2959327" y="4359212"/>
            <a:chExt cx="8636763" cy="1569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38645E-103B-49AD-9945-579D7FA25663}"/>
                </a:ext>
              </a:extLst>
            </p:cNvPr>
            <p:cNvSpPr txBox="1"/>
            <p:nvPr/>
          </p:nvSpPr>
          <p:spPr>
            <a:xfrm>
              <a:off x="3017631" y="4359212"/>
              <a:ext cx="85784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10</a:t>
              </a:r>
              <a:r>
                <a:rPr lang="ko-KR" altLang="en-US" sz="1600" dirty="0"/>
                <a:t>콤보 까지는 </a:t>
              </a:r>
              <a:r>
                <a:rPr lang="en-US" altLang="ko-KR" sz="1600" dirty="0"/>
                <a:t>5</a:t>
              </a:r>
              <a:r>
                <a:rPr lang="ko-KR" altLang="en-US" sz="1600" dirty="0"/>
                <a:t>점 씩 올라가고 </a:t>
              </a:r>
              <a:r>
                <a:rPr lang="en-US" altLang="ko-KR" sz="1600" dirty="0"/>
                <a:t>10</a:t>
              </a:r>
              <a:r>
                <a:rPr lang="ko-KR" altLang="en-US" sz="1600" dirty="0"/>
                <a:t>콤보 이상부터는 </a:t>
              </a:r>
              <a:r>
                <a:rPr lang="en-US" altLang="ko-KR" sz="1600" dirty="0"/>
                <a:t>10</a:t>
              </a:r>
              <a:r>
                <a:rPr lang="ko-KR" altLang="en-US" sz="1600" dirty="0"/>
                <a:t>점 씩 올라간다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( </a:t>
              </a:r>
              <a:r>
                <a:rPr lang="ko-KR" altLang="en-US" sz="1600" dirty="0"/>
                <a:t>제한시간 </a:t>
              </a:r>
              <a:r>
                <a:rPr lang="en-US" altLang="ko-KR" sz="1600" dirty="0"/>
                <a:t>– </a:t>
              </a:r>
              <a:r>
                <a:rPr lang="ko-KR" altLang="en-US" sz="1600" dirty="0"/>
                <a:t>플레이 한 시간 </a:t>
              </a:r>
              <a:r>
                <a:rPr lang="en-US" altLang="ko-KR" sz="1600" dirty="0"/>
                <a:t>) X 10 </a:t>
              </a:r>
              <a:r>
                <a:rPr lang="ko-KR" altLang="en-US" sz="1600" dirty="0"/>
                <a:t>만큼 보너스 점수 획득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시작 지점 뒤로 밀리면 라이프</a:t>
              </a:r>
              <a:r>
                <a:rPr lang="en-US" altLang="ko-KR" sz="1600" dirty="0"/>
                <a:t>(</a:t>
              </a:r>
              <a:r>
                <a:rPr lang="ko-KR" altLang="en-US" sz="1600" dirty="0"/>
                <a:t>♥</a:t>
              </a:r>
              <a:r>
                <a:rPr lang="en-US" altLang="ko-KR" sz="1600" dirty="0"/>
                <a:t>)</a:t>
              </a:r>
              <a:r>
                <a:rPr lang="ko-KR" altLang="en-US" sz="1600" dirty="0"/>
                <a:t> 감소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스테이지 별 제한 시간 초과시 소지한 라이프 모두 감소</a:t>
              </a:r>
              <a:r>
                <a:rPr lang="en-US" altLang="ko-KR" sz="1600" dirty="0"/>
                <a:t>( </a:t>
              </a:r>
              <a:r>
                <a:rPr lang="ko-KR" altLang="en-US" sz="1600" dirty="0"/>
                <a:t>게임 오버 </a:t>
              </a:r>
              <a:r>
                <a:rPr lang="en-US" altLang="ko-KR" sz="16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라이프 모두 소모 시 다시 시작 </a:t>
              </a:r>
              <a:r>
                <a:rPr lang="en-US" altLang="ko-KR" sz="1600" dirty="0"/>
                <a:t>(</a:t>
              </a:r>
              <a:r>
                <a:rPr lang="ko-KR" altLang="en-US" sz="1600" dirty="0"/>
                <a:t> 장애물 초기화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세이브 존 저장 시 </a:t>
              </a:r>
              <a:r>
                <a:rPr lang="ko-KR" altLang="en-US" sz="1600" dirty="0" err="1"/>
                <a:t>세이브존에서</a:t>
              </a:r>
              <a:r>
                <a:rPr lang="ko-KR" altLang="en-US" sz="1600" dirty="0"/>
                <a:t> 다시 시작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가능 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24A969C-6709-4C75-819C-867689694562}"/>
                </a:ext>
              </a:extLst>
            </p:cNvPr>
            <p:cNvSpPr/>
            <p:nvPr/>
          </p:nvSpPr>
          <p:spPr>
            <a:xfrm>
              <a:off x="2959327" y="4438434"/>
              <a:ext cx="45719" cy="13989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7455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B17B7-14E3-4758-827E-13D4D14F032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63E30-9B28-475E-82EC-6F9D4620F4D9}"/>
              </a:ext>
            </a:extLst>
          </p:cNvPr>
          <p:cNvSpPr txBox="1"/>
          <p:nvPr/>
        </p:nvSpPr>
        <p:spPr>
          <a:xfrm>
            <a:off x="598903" y="170192"/>
            <a:ext cx="5298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/>
              <a:t>아이템 </a:t>
            </a:r>
            <a:r>
              <a:rPr lang="en-US" altLang="ko-KR" sz="2700" b="1" dirty="0"/>
              <a:t>/ NPC</a:t>
            </a:r>
            <a:endParaRPr lang="ko-KR" altLang="en-US" sz="27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8EACA-442C-4627-AA01-29F6C625424D}"/>
              </a:ext>
            </a:extLst>
          </p:cNvPr>
          <p:cNvSpPr/>
          <p:nvPr/>
        </p:nvSpPr>
        <p:spPr>
          <a:xfrm flipV="1">
            <a:off x="-1" y="655160"/>
            <a:ext cx="5584592" cy="812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E26F4-43C7-44CD-8492-8CF90DE4DD3B}"/>
              </a:ext>
            </a:extLst>
          </p:cNvPr>
          <p:cNvSpPr txBox="1"/>
          <p:nvPr/>
        </p:nvSpPr>
        <p:spPr>
          <a:xfrm>
            <a:off x="760977" y="1469225"/>
            <a:ext cx="786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083D38-16F4-46D2-A3F5-27167E89DA8A}"/>
              </a:ext>
            </a:extLst>
          </p:cNvPr>
          <p:cNvGrpSpPr/>
          <p:nvPr/>
        </p:nvGrpSpPr>
        <p:grpSpPr>
          <a:xfrm>
            <a:off x="30418" y="894053"/>
            <a:ext cx="3441560" cy="427923"/>
            <a:chOff x="0" y="1292857"/>
            <a:chExt cx="3441560" cy="42792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C60FE4C-AC39-4F03-A7E7-3D77E97B8CA4}"/>
                </a:ext>
              </a:extLst>
            </p:cNvPr>
            <p:cNvCxnSpPr/>
            <p:nvPr/>
          </p:nvCxnSpPr>
          <p:spPr>
            <a:xfrm>
              <a:off x="0" y="1292857"/>
              <a:ext cx="444100" cy="427923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89C07BB-9CEA-42FB-B9EF-1B3040FD0C62}"/>
                </a:ext>
              </a:extLst>
            </p:cNvPr>
            <p:cNvCxnSpPr/>
            <p:nvPr/>
          </p:nvCxnSpPr>
          <p:spPr>
            <a:xfrm>
              <a:off x="444100" y="1718268"/>
              <a:ext cx="299746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C84F0EA-3741-4EFE-954A-012B5B3C25D6}"/>
              </a:ext>
            </a:extLst>
          </p:cNvPr>
          <p:cNvSpPr txBox="1"/>
          <p:nvPr/>
        </p:nvSpPr>
        <p:spPr>
          <a:xfrm>
            <a:off x="467350" y="925406"/>
            <a:ext cx="311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아이템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8645E-103B-49AD-9945-579D7FA25663}"/>
              </a:ext>
            </a:extLst>
          </p:cNvPr>
          <p:cNvSpPr txBox="1"/>
          <p:nvPr/>
        </p:nvSpPr>
        <p:spPr>
          <a:xfrm>
            <a:off x="3017631" y="4165476"/>
            <a:ext cx="857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F4EB859-5A3C-40D7-85FA-1C2CBB927A05}"/>
              </a:ext>
            </a:extLst>
          </p:cNvPr>
          <p:cNvGrpSpPr/>
          <p:nvPr/>
        </p:nvGrpSpPr>
        <p:grpSpPr>
          <a:xfrm>
            <a:off x="7309695" y="4437155"/>
            <a:ext cx="4286395" cy="521494"/>
            <a:chOff x="7278414" y="2842279"/>
            <a:chExt cx="4286395" cy="52149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997AFA-DDA8-4148-B187-78C5FB16EA3C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14" y="3363773"/>
              <a:ext cx="374347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58AF194-D69F-44F4-8675-427F44A74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884" y="2842279"/>
              <a:ext cx="542925" cy="52149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BC7AE3-F40E-4366-B0B5-78CB4CC50A69}"/>
              </a:ext>
            </a:extLst>
          </p:cNvPr>
          <p:cNvSpPr txBox="1"/>
          <p:nvPr/>
        </p:nvSpPr>
        <p:spPr>
          <a:xfrm>
            <a:off x="10304808" y="4513236"/>
            <a:ext cx="42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NPC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16A00C-0C29-4CAF-86F0-429716E2936C}"/>
              </a:ext>
            </a:extLst>
          </p:cNvPr>
          <p:cNvSpPr txBox="1"/>
          <p:nvPr/>
        </p:nvSpPr>
        <p:spPr>
          <a:xfrm>
            <a:off x="619750" y="1422845"/>
            <a:ext cx="10430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각 스테이지 마다 </a:t>
            </a:r>
            <a:r>
              <a:rPr lang="en-US" altLang="ko-KR" sz="1300" dirty="0"/>
              <a:t>‘?’ (Item Zone)</a:t>
            </a:r>
            <a:r>
              <a:rPr lang="ko-KR" altLang="en-US" sz="1300" dirty="0"/>
              <a:t>이 존재한다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Item Zone</a:t>
            </a:r>
            <a:r>
              <a:rPr lang="ko-KR" altLang="en-US" sz="1300" dirty="0"/>
              <a:t>에 들어 갔을 경우 버프와</a:t>
            </a:r>
            <a:r>
              <a:rPr lang="en-US" altLang="ko-KR" sz="1300" dirty="0"/>
              <a:t> </a:t>
            </a:r>
            <a:r>
              <a:rPr lang="ko-KR" altLang="en-US" sz="1300" dirty="0" err="1"/>
              <a:t>디버프</a:t>
            </a:r>
            <a:r>
              <a:rPr lang="ko-KR" altLang="en-US" sz="1300" dirty="0"/>
              <a:t> 아이템이 </a:t>
            </a:r>
            <a:r>
              <a:rPr lang="ko-KR" altLang="en-US" sz="1300" dirty="0" err="1"/>
              <a:t>랜덤한</a:t>
            </a:r>
            <a:r>
              <a:rPr lang="ko-KR" altLang="en-US" sz="1300" dirty="0"/>
              <a:t> 확률로 획득할 수 있다</a:t>
            </a:r>
            <a:r>
              <a:rPr lang="en-US" altLang="ko-KR" sz="1300" dirty="0"/>
              <a:t>. </a:t>
            </a:r>
            <a:r>
              <a:rPr lang="ko-KR" altLang="en-US" sz="1300" dirty="0"/>
              <a:t>버프 아이템은 소유하여 원할 때 사용할 수 있지만 </a:t>
            </a:r>
            <a:r>
              <a:rPr lang="ko-KR" altLang="en-US" sz="1300" dirty="0" err="1"/>
              <a:t>디버프</a:t>
            </a:r>
            <a:r>
              <a:rPr lang="ko-KR" altLang="en-US" sz="1300" dirty="0"/>
              <a:t> 아이템은 획득 즉시 게임에 적용 된다</a:t>
            </a:r>
            <a:r>
              <a:rPr lang="en-US" altLang="ko-KR" sz="1300" dirty="0"/>
              <a:t>.</a:t>
            </a:r>
          </a:p>
          <a:p>
            <a:endParaRPr lang="en-US" altLang="ko-KR" sz="900" b="1" u="sng" dirty="0">
              <a:uFill>
                <a:solidFill>
                  <a:srgbClr val="FF0000"/>
                </a:solidFill>
              </a:uFill>
            </a:endParaRPr>
          </a:p>
          <a:p>
            <a:r>
              <a:rPr lang="ko-KR" altLang="en-US" sz="1400" b="1" u="sng" dirty="0">
                <a:uFill>
                  <a:solidFill>
                    <a:srgbClr val="FF0000"/>
                  </a:solidFill>
                </a:uFill>
              </a:rPr>
              <a:t>버프</a:t>
            </a:r>
            <a:r>
              <a:rPr lang="en-US" altLang="ko-KR" sz="1300" dirty="0">
                <a:uFill>
                  <a:solidFill>
                    <a:srgbClr val="FF0000"/>
                  </a:solidFill>
                </a:uFill>
              </a:rPr>
              <a:t>    </a:t>
            </a:r>
            <a:r>
              <a:rPr lang="en-US" altLang="ko-KR" sz="1300" dirty="0"/>
              <a:t>   Fever Time (</a:t>
            </a:r>
            <a:r>
              <a:rPr lang="ko-KR" altLang="en-US" sz="1300" dirty="0"/>
              <a:t>ⓕ</a:t>
            </a:r>
            <a:r>
              <a:rPr lang="en-US" altLang="ko-KR" sz="1300" dirty="0"/>
              <a:t>)  :  2</a:t>
            </a:r>
            <a:r>
              <a:rPr lang="ko-KR" altLang="en-US" sz="1300" dirty="0"/>
              <a:t>초 퍼즐 선택 키 중 아무 키나 눌러도 앞으로 진행 할 수 있다</a:t>
            </a:r>
            <a:r>
              <a:rPr lang="en-US" altLang="ko-KR" sz="1300" dirty="0"/>
              <a:t>. </a:t>
            </a:r>
          </a:p>
          <a:p>
            <a:r>
              <a:rPr lang="en-US" altLang="ko-KR" sz="1300" dirty="0"/>
              <a:t>             </a:t>
            </a:r>
            <a:r>
              <a:rPr lang="ko-KR" altLang="en-US" sz="1300" dirty="0"/>
              <a:t>시간 증폭   </a:t>
            </a:r>
            <a:r>
              <a:rPr lang="en-US" altLang="ko-KR" sz="1300" dirty="0"/>
              <a:t>(-)  </a:t>
            </a:r>
            <a:r>
              <a:rPr lang="ko-KR" altLang="en-US" sz="1300" dirty="0"/>
              <a:t> </a:t>
            </a:r>
            <a:r>
              <a:rPr lang="en-US" altLang="ko-KR" sz="1300" dirty="0"/>
              <a:t>: </a:t>
            </a:r>
            <a:r>
              <a:rPr lang="ko-KR" altLang="en-US" sz="1300" dirty="0"/>
              <a:t>게임 제한 시간을 </a:t>
            </a:r>
            <a:r>
              <a:rPr lang="en-US" altLang="ko-KR" sz="1300" dirty="0"/>
              <a:t>30</a:t>
            </a:r>
            <a:r>
              <a:rPr lang="ko-KR" altLang="en-US" sz="1300" dirty="0"/>
              <a:t>초 증가 시켜준다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       </a:t>
            </a:r>
            <a:r>
              <a:rPr lang="ko-KR" altLang="en-US" sz="1300" dirty="0"/>
              <a:t>보폭 증가  </a:t>
            </a:r>
            <a:r>
              <a:rPr lang="en-US" altLang="ko-KR" sz="1300" dirty="0"/>
              <a:t>(</a:t>
            </a:r>
            <a:r>
              <a:rPr lang="ko-KR" altLang="en-US" sz="1300" dirty="0"/>
              <a:t>♬</a:t>
            </a:r>
            <a:r>
              <a:rPr lang="en-US" altLang="ko-KR" sz="1300" dirty="0"/>
              <a:t>)   :  5</a:t>
            </a:r>
            <a:r>
              <a:rPr lang="ko-KR" altLang="en-US" sz="1300" dirty="0"/>
              <a:t>초 동안 한번 맞출 때마다  </a:t>
            </a:r>
            <a:r>
              <a:rPr lang="en-US" altLang="ko-KR" sz="1300" dirty="0"/>
              <a:t>3</a:t>
            </a:r>
            <a:r>
              <a:rPr lang="ko-KR" altLang="en-US" sz="1300" dirty="0"/>
              <a:t>칸으로 보폭 증가</a:t>
            </a:r>
          </a:p>
          <a:p>
            <a:r>
              <a:rPr lang="ko-KR" altLang="en-US" sz="1300" dirty="0"/>
              <a:t>                 전진</a:t>
            </a:r>
            <a:r>
              <a:rPr lang="en-US" altLang="ko-KR" sz="1300" dirty="0"/>
              <a:t>     (</a:t>
            </a:r>
            <a:r>
              <a:rPr lang="ko-KR" altLang="en-US" sz="1300" dirty="0">
                <a:solidFill>
                  <a:srgbClr val="000000"/>
                </a:solidFill>
              </a:rPr>
              <a:t>≫</a:t>
            </a:r>
            <a:r>
              <a:rPr lang="en-US" altLang="ko-KR" sz="1300" dirty="0">
                <a:solidFill>
                  <a:srgbClr val="000000"/>
                </a:solidFill>
              </a:rPr>
              <a:t>)</a:t>
            </a:r>
            <a:r>
              <a:rPr lang="en-US" altLang="ko-KR" sz="1300" dirty="0"/>
              <a:t>  : </a:t>
            </a:r>
            <a:r>
              <a:rPr lang="ko-KR" altLang="en-US" sz="1300" dirty="0"/>
              <a:t>한번 </a:t>
            </a:r>
            <a:r>
              <a:rPr lang="en-US" altLang="ko-KR" sz="1300" dirty="0"/>
              <a:t>5</a:t>
            </a:r>
            <a:r>
              <a:rPr lang="ko-KR" altLang="en-US" sz="1300" dirty="0"/>
              <a:t>칸 전진 </a:t>
            </a:r>
            <a:r>
              <a:rPr lang="en-US" altLang="ko-KR" sz="1300" dirty="0"/>
              <a:t>(NPC </a:t>
            </a:r>
            <a:r>
              <a:rPr lang="ko-KR" altLang="en-US" sz="1300" dirty="0"/>
              <a:t>만날 경우 앞에서 정지</a:t>
            </a:r>
            <a:r>
              <a:rPr lang="en-US" altLang="ko-KR" sz="1300" dirty="0"/>
              <a:t>)</a:t>
            </a:r>
            <a:endParaRPr lang="ko-KR" altLang="en-US" sz="1300" dirty="0"/>
          </a:p>
          <a:p>
            <a:r>
              <a:rPr lang="ko-KR" altLang="en-US" sz="1300" dirty="0"/>
              <a:t>                 폭탄</a:t>
            </a:r>
            <a:r>
              <a:rPr lang="en-US" altLang="ko-KR" sz="1300" dirty="0"/>
              <a:t>     (</a:t>
            </a:r>
            <a:r>
              <a:rPr lang="ko-KR" altLang="en-US" sz="1300" dirty="0"/>
              <a:t>∮</a:t>
            </a:r>
            <a:r>
              <a:rPr lang="en-US" altLang="ko-KR" sz="1300" dirty="0"/>
              <a:t>)   :  NPC</a:t>
            </a:r>
            <a:r>
              <a:rPr lang="ko-KR" altLang="en-US" sz="1300" dirty="0"/>
              <a:t>를 한번 제거 할 수 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    </a:t>
            </a:r>
          </a:p>
          <a:p>
            <a:r>
              <a:rPr lang="ko-KR" altLang="en-US" sz="1400" b="1" u="sng" dirty="0" err="1">
                <a:uFill>
                  <a:solidFill>
                    <a:srgbClr val="FF0000"/>
                  </a:solidFill>
                </a:uFill>
              </a:rPr>
              <a:t>디버프</a:t>
            </a:r>
            <a:r>
              <a:rPr lang="en-US" altLang="ko-KR" sz="1300" dirty="0"/>
              <a:t>    </a:t>
            </a:r>
            <a:r>
              <a:rPr lang="ko-KR" altLang="en-US" sz="1300" dirty="0"/>
              <a:t>백 아이템</a:t>
            </a:r>
            <a:r>
              <a:rPr lang="en-US" altLang="ko-KR" sz="1300" dirty="0"/>
              <a:t>  (</a:t>
            </a:r>
            <a:r>
              <a:rPr lang="ko-KR" altLang="en-US" sz="1300" dirty="0">
                <a:solidFill>
                  <a:srgbClr val="000000"/>
                </a:solidFill>
              </a:rPr>
              <a:t>≪</a:t>
            </a:r>
            <a:r>
              <a:rPr lang="en-US" altLang="ko-KR" sz="1300" dirty="0">
                <a:solidFill>
                  <a:srgbClr val="000000"/>
                </a:solidFill>
              </a:rPr>
              <a:t>)</a:t>
            </a:r>
            <a:r>
              <a:rPr lang="en-US" altLang="ko-KR" sz="1300" dirty="0"/>
              <a:t>   : </a:t>
            </a:r>
            <a:r>
              <a:rPr lang="ko-KR" altLang="en-US" sz="1300" dirty="0"/>
              <a:t>뒤로 </a:t>
            </a:r>
            <a:r>
              <a:rPr lang="en-US" altLang="ko-KR" sz="1300" dirty="0"/>
              <a:t>5</a:t>
            </a:r>
            <a:r>
              <a:rPr lang="ko-KR" altLang="en-US" sz="1300" dirty="0"/>
              <a:t>칸 이동</a:t>
            </a:r>
            <a:endParaRPr lang="en-US" altLang="ko-KR" sz="1300" dirty="0"/>
          </a:p>
          <a:p>
            <a:r>
              <a:rPr lang="en-US" altLang="ko-KR" sz="1300" dirty="0"/>
              <a:t>             </a:t>
            </a:r>
            <a:r>
              <a:rPr lang="ko-KR" altLang="en-US" sz="1300" dirty="0"/>
              <a:t>퍼즐 가리기 </a:t>
            </a:r>
            <a:r>
              <a:rPr lang="en-US" altLang="ko-KR" sz="1300" dirty="0"/>
              <a:t>(¿)</a:t>
            </a:r>
            <a:r>
              <a:rPr lang="ko-KR" altLang="en-US" sz="1300" dirty="0"/>
              <a:t> </a:t>
            </a:r>
            <a:r>
              <a:rPr lang="en-US" altLang="ko-KR" sz="1300" dirty="0"/>
              <a:t>  : ‘Puzzle Zone’</a:t>
            </a:r>
            <a:r>
              <a:rPr lang="ko-KR" altLang="en-US" sz="1300" dirty="0"/>
              <a:t>을 </a:t>
            </a:r>
            <a:r>
              <a:rPr lang="en-US" altLang="ko-KR" sz="1300" dirty="0"/>
              <a:t>3</a:t>
            </a:r>
            <a:r>
              <a:rPr lang="ko-KR" altLang="en-US" sz="1300" dirty="0"/>
              <a:t>초 동안 가려 플레이어의 게임 방해</a:t>
            </a:r>
            <a:endParaRPr lang="en-US" altLang="ko-KR" sz="1300" dirty="0"/>
          </a:p>
          <a:p>
            <a:r>
              <a:rPr lang="en-US" altLang="ko-KR" sz="1300" dirty="0"/>
              <a:t>             </a:t>
            </a:r>
            <a:r>
              <a:rPr lang="ko-KR" altLang="en-US" sz="1300" dirty="0"/>
              <a:t>아이템 삭제 </a:t>
            </a:r>
            <a:r>
              <a:rPr lang="en-US" altLang="ko-KR" sz="1300" dirty="0"/>
              <a:t>(</a:t>
            </a:r>
            <a:r>
              <a:rPr lang="ko-KR" altLang="en-US" sz="1300" dirty="0"/>
              <a:t>ⓧ</a:t>
            </a:r>
            <a:r>
              <a:rPr lang="en-US" altLang="ko-KR" sz="1300" dirty="0"/>
              <a:t>)</a:t>
            </a:r>
            <a:r>
              <a:rPr lang="ko-KR" altLang="en-US" sz="1300" dirty="0"/>
              <a:t> </a:t>
            </a:r>
            <a:r>
              <a:rPr lang="en-US" altLang="ko-KR" sz="1300" dirty="0"/>
              <a:t> : </a:t>
            </a:r>
            <a:r>
              <a:rPr lang="ko-KR" altLang="en-US" sz="1300" dirty="0"/>
              <a:t>소유하고 있던 아이템 삭제</a:t>
            </a:r>
            <a:endParaRPr lang="en-US" altLang="ko-KR" sz="1300" dirty="0"/>
          </a:p>
          <a:p>
            <a:r>
              <a:rPr lang="en-US" altLang="ko-KR" sz="1300" dirty="0"/>
              <a:t>             </a:t>
            </a:r>
            <a:r>
              <a:rPr lang="ko-KR" altLang="en-US" sz="1300" dirty="0" err="1"/>
              <a:t>리버스</a:t>
            </a:r>
            <a:r>
              <a:rPr lang="ko-KR" altLang="en-US" sz="1300" dirty="0"/>
              <a:t> 키</a:t>
            </a:r>
            <a:r>
              <a:rPr lang="en-US" altLang="ko-KR" sz="1300" dirty="0"/>
              <a:t>  (</a:t>
            </a:r>
            <a:r>
              <a:rPr lang="ko-KR" altLang="en-US" sz="1300" dirty="0"/>
              <a:t>↔</a:t>
            </a:r>
            <a:r>
              <a:rPr lang="en-US" altLang="ko-KR" sz="1300" dirty="0"/>
              <a:t>)   : q, w, e, r </a:t>
            </a:r>
            <a:r>
              <a:rPr lang="ko-KR" altLang="en-US" sz="1300" dirty="0"/>
              <a:t>의 순서를 랜덤하게 섞는다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       </a:t>
            </a:r>
            <a:r>
              <a:rPr lang="ko-KR" altLang="en-US" sz="1300" dirty="0"/>
              <a:t>시간 감소</a:t>
            </a:r>
            <a:r>
              <a:rPr lang="en-US" altLang="ko-KR" sz="1300" dirty="0"/>
              <a:t>  (-)   : </a:t>
            </a:r>
            <a:r>
              <a:rPr lang="ko-KR" altLang="en-US" sz="1300" dirty="0"/>
              <a:t>게임 제한 시간을 </a:t>
            </a:r>
            <a:r>
              <a:rPr lang="en-US" altLang="ko-KR" sz="1300" dirty="0"/>
              <a:t>30</a:t>
            </a:r>
            <a:r>
              <a:rPr lang="ko-KR" altLang="en-US" sz="1300" dirty="0"/>
              <a:t>초 감소 시켜준다</a:t>
            </a:r>
            <a:r>
              <a:rPr lang="en-US" altLang="ko-KR" sz="1300" dirty="0"/>
              <a:t>.     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4A969C-6709-4C75-819C-867689694562}"/>
              </a:ext>
            </a:extLst>
          </p:cNvPr>
          <p:cNvSpPr/>
          <p:nvPr/>
        </p:nvSpPr>
        <p:spPr>
          <a:xfrm flipH="1">
            <a:off x="2779871" y="5140828"/>
            <a:ext cx="116185" cy="15469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A096A-EFF7-4503-9EAE-CF35C485697F}"/>
              </a:ext>
            </a:extLst>
          </p:cNvPr>
          <p:cNvSpPr txBox="1"/>
          <p:nvPr/>
        </p:nvSpPr>
        <p:spPr>
          <a:xfrm>
            <a:off x="3138985" y="5140828"/>
            <a:ext cx="79113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/>
              <a:t>게임 안에서 플레이어가 직접 조종할 수 없는 캐릭터이며</a:t>
            </a:r>
            <a:r>
              <a:rPr lang="en-US" altLang="ko-KR" sz="1300" dirty="0"/>
              <a:t>. </a:t>
            </a:r>
            <a:r>
              <a:rPr lang="ko-KR" altLang="en-US" sz="1300" dirty="0"/>
              <a:t>플레이어의 게임 진행을 방해하는 캐릭터이다</a:t>
            </a:r>
            <a:r>
              <a:rPr lang="en-US" altLang="ko-KR" sz="1300" dirty="0"/>
              <a:t>. NPC</a:t>
            </a:r>
            <a:r>
              <a:rPr lang="ko-KR" altLang="en-US" sz="1300" dirty="0"/>
              <a:t>의 이동은 없으며</a:t>
            </a:r>
            <a:r>
              <a:rPr lang="en-US" altLang="ko-KR" sz="1300" dirty="0"/>
              <a:t>, </a:t>
            </a:r>
            <a:r>
              <a:rPr lang="ko-KR" altLang="en-US" sz="1300" dirty="0"/>
              <a:t>플레이어에게 일종의 퀘스트를 제공함으로써 플레이어가 퀘스트를 풀어 제거해야 되는 대상이다</a:t>
            </a:r>
            <a:r>
              <a:rPr lang="en-US" altLang="ko-KR" sz="1300" dirty="0"/>
              <a:t>. </a:t>
            </a:r>
            <a:r>
              <a:rPr lang="ko-KR" altLang="en-US" sz="1300" dirty="0"/>
              <a:t>각 </a:t>
            </a:r>
            <a:r>
              <a:rPr lang="en-US" altLang="ko-KR" sz="1300" dirty="0"/>
              <a:t>NPC</a:t>
            </a:r>
            <a:r>
              <a:rPr lang="ko-KR" altLang="en-US" sz="1300" dirty="0"/>
              <a:t>별로 상태 메시지 창을 다르게 출력된다</a:t>
            </a:r>
            <a:r>
              <a:rPr lang="en-US" altLang="ko-KR" sz="13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300" dirty="0"/>
          </a:p>
          <a:p>
            <a:r>
              <a:rPr lang="en-US" altLang="ko-KR" sz="1300" dirty="0"/>
              <a:t>-    </a:t>
            </a:r>
            <a:r>
              <a:rPr lang="en-US" altLang="ko-KR" sz="1300" dirty="0">
                <a:solidFill>
                  <a:srgbClr val="FF0000"/>
                </a:solidFill>
              </a:rPr>
              <a:t>NPC</a:t>
            </a:r>
            <a:r>
              <a:rPr lang="ko-KR" altLang="en-US" sz="1300" dirty="0"/>
              <a:t>의 종류</a:t>
            </a:r>
            <a:endParaRPr lang="en-US" altLang="ko-KR" sz="1300" dirty="0"/>
          </a:p>
          <a:p>
            <a:r>
              <a:rPr lang="en-US" altLang="ko-KR" sz="1300" dirty="0"/>
              <a:t>     </a:t>
            </a:r>
            <a:r>
              <a:rPr lang="ko-KR" altLang="en-US" sz="1300" dirty="0"/>
              <a:t>지갑 없는 후배의 유혹 </a:t>
            </a:r>
            <a:r>
              <a:rPr lang="en-US" altLang="ko-KR" sz="1300" dirty="0"/>
              <a:t>/ PC</a:t>
            </a:r>
            <a:r>
              <a:rPr lang="ko-KR" altLang="en-US" sz="1300" dirty="0"/>
              <a:t>방의 유혹 </a:t>
            </a:r>
            <a:r>
              <a:rPr lang="en-US" altLang="ko-KR" sz="1300" dirty="0"/>
              <a:t>/ </a:t>
            </a:r>
            <a:r>
              <a:rPr lang="ko-KR" altLang="en-US" sz="1300" dirty="0"/>
              <a:t>사이비 종교의 전도 </a:t>
            </a:r>
            <a:r>
              <a:rPr lang="en-US" altLang="ko-KR" sz="1300" dirty="0"/>
              <a:t>/ </a:t>
            </a:r>
            <a:r>
              <a:rPr lang="ko-KR" altLang="en-US" sz="1300" dirty="0"/>
              <a:t>도움이 필요하신 어르신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8F5618-24BD-45EE-B4C5-7E466CBD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4565403"/>
            <a:ext cx="993747" cy="9937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2A0B09-9690-4AB5-B9D1-7B5816148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92" y="4565403"/>
            <a:ext cx="993747" cy="9937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FAEEAA3-16D0-4B34-8E8F-3C1615246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06" y="5663626"/>
            <a:ext cx="993748" cy="9937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9A6BFA2-0AAC-4753-8AE6-0D5B4BE3C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8" y="5663625"/>
            <a:ext cx="993748" cy="9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5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746FE-4ABF-4D12-AA94-27C5B739282D}"/>
              </a:ext>
            </a:extLst>
          </p:cNvPr>
          <p:cNvSpPr txBox="1"/>
          <p:nvPr/>
        </p:nvSpPr>
        <p:spPr>
          <a:xfrm>
            <a:off x="2812748" y="2405420"/>
            <a:ext cx="656649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/>
              <a:t>SW </a:t>
            </a:r>
            <a:r>
              <a:rPr lang="ko-KR" altLang="en-US" sz="5500" b="1" dirty="0"/>
              <a:t>설계기초</a:t>
            </a:r>
            <a:endParaRPr lang="en-US" altLang="ko-KR" sz="5500" b="1" dirty="0"/>
          </a:p>
          <a:p>
            <a:pPr algn="ctr"/>
            <a:endParaRPr lang="en-US" altLang="ko-KR" sz="5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99A2BB-4AEC-482A-A2AA-D1F6257CAE51}"/>
              </a:ext>
            </a:extLst>
          </p:cNvPr>
          <p:cNvSpPr/>
          <p:nvPr/>
        </p:nvSpPr>
        <p:spPr>
          <a:xfrm>
            <a:off x="0" y="0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AAD095-E7BD-44ED-9199-069614C6E5EB}"/>
              </a:ext>
            </a:extLst>
          </p:cNvPr>
          <p:cNvSpPr/>
          <p:nvPr/>
        </p:nvSpPr>
        <p:spPr>
          <a:xfrm flipV="1">
            <a:off x="4159823" y="3330331"/>
            <a:ext cx="3872345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18249-5113-4E33-ADC3-461748565EC5}"/>
              </a:ext>
            </a:extLst>
          </p:cNvPr>
          <p:cNvSpPr/>
          <p:nvPr/>
        </p:nvSpPr>
        <p:spPr>
          <a:xfrm>
            <a:off x="8581730" y="4959761"/>
            <a:ext cx="45719" cy="10505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4498C-B600-41BC-AA44-D816311802E8}"/>
              </a:ext>
            </a:extLst>
          </p:cNvPr>
          <p:cNvSpPr txBox="1"/>
          <p:nvPr/>
        </p:nvSpPr>
        <p:spPr>
          <a:xfrm>
            <a:off x="8719503" y="5007996"/>
            <a:ext cx="70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반 </a:t>
            </a:r>
            <a:r>
              <a:rPr lang="en-US" altLang="ko-KR" sz="1400" dirty="0"/>
              <a:t>8</a:t>
            </a:r>
            <a:r>
              <a:rPr lang="ko-KR" altLang="en-US" sz="1400" dirty="0"/>
              <a:t>조</a:t>
            </a:r>
            <a:endParaRPr lang="en-US" altLang="ko-KR" sz="1400" dirty="0"/>
          </a:p>
          <a:p>
            <a:r>
              <a:rPr lang="ko-KR" altLang="en-US" sz="1400" dirty="0" err="1"/>
              <a:t>디지털콘텐츠학과</a:t>
            </a:r>
            <a:r>
              <a:rPr lang="ko-KR" altLang="en-US" sz="1400" dirty="0"/>
              <a:t> </a:t>
            </a:r>
            <a:r>
              <a:rPr lang="en-US" altLang="ko-KR" sz="1400" dirty="0"/>
              <a:t>15011136 </a:t>
            </a:r>
            <a:r>
              <a:rPr lang="ko-KR" altLang="en-US" sz="1400" dirty="0"/>
              <a:t>신현욱</a:t>
            </a:r>
            <a:endParaRPr lang="en-US" altLang="ko-KR" sz="1400" dirty="0"/>
          </a:p>
          <a:p>
            <a:r>
              <a:rPr lang="ko-KR" altLang="en-US" sz="1400" dirty="0" err="1"/>
              <a:t>디지털콘텐츠학과</a:t>
            </a:r>
            <a:r>
              <a:rPr lang="ko-KR" altLang="en-US" sz="1400" dirty="0"/>
              <a:t> </a:t>
            </a:r>
            <a:r>
              <a:rPr lang="en-US" altLang="ko-KR" sz="1400" dirty="0"/>
              <a:t>15011137 </a:t>
            </a:r>
            <a:r>
              <a:rPr lang="ko-KR" altLang="en-US" sz="1400" dirty="0"/>
              <a:t>김지수</a:t>
            </a:r>
            <a:endParaRPr lang="en-US" altLang="ko-KR" sz="1400" dirty="0"/>
          </a:p>
          <a:p>
            <a:r>
              <a:rPr lang="ko-KR" altLang="en-US" sz="1400" dirty="0" err="1"/>
              <a:t>디지털콘텐츠학과</a:t>
            </a:r>
            <a:r>
              <a:rPr lang="ko-KR" altLang="en-US" sz="1400" dirty="0"/>
              <a:t> </a:t>
            </a:r>
            <a:r>
              <a:rPr lang="en-US" altLang="ko-KR" sz="1400" dirty="0"/>
              <a:t>15011163 </a:t>
            </a:r>
            <a:r>
              <a:rPr lang="ko-KR" altLang="en-US" sz="1400" dirty="0" err="1"/>
              <a:t>강전호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C31A6-E7BE-41A1-9C67-5E0222CDD1DB}"/>
              </a:ext>
            </a:extLst>
          </p:cNvPr>
          <p:cNvSpPr txBox="1"/>
          <p:nvPr/>
        </p:nvSpPr>
        <p:spPr>
          <a:xfrm>
            <a:off x="2812748" y="3633367"/>
            <a:ext cx="65664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요구 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3489835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23FD3-1D36-4EC5-8CC2-EE3A79B70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50" y="1571911"/>
            <a:ext cx="10515600" cy="14232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err="1"/>
              <a:t>게임판</a:t>
            </a:r>
            <a:r>
              <a:rPr lang="ko-KR" altLang="en-US" sz="1800" dirty="0"/>
              <a:t> 그리기</a:t>
            </a:r>
            <a:r>
              <a:rPr lang="en-US" altLang="ko-KR" sz="1800" dirty="0"/>
              <a:t> -&gt; </a:t>
            </a:r>
            <a:r>
              <a:rPr lang="ko-KR" altLang="en-US" sz="1800" dirty="0"/>
              <a:t>퍼즐 생성</a:t>
            </a:r>
            <a:r>
              <a:rPr lang="en-US" altLang="ko-KR" sz="1800" dirty="0"/>
              <a:t> -&gt; </a:t>
            </a:r>
            <a:r>
              <a:rPr lang="ko-KR" altLang="en-US" sz="1800" dirty="0"/>
              <a:t>퍼즐 선택</a:t>
            </a:r>
            <a:r>
              <a:rPr lang="en-US" altLang="ko-KR" sz="1800" dirty="0"/>
              <a:t> -&gt; </a:t>
            </a:r>
            <a:r>
              <a:rPr lang="ko-KR" altLang="en-US" sz="1800" dirty="0"/>
              <a:t>퍼즐 제한 시간 검사</a:t>
            </a:r>
            <a:r>
              <a:rPr lang="en-US" altLang="ko-KR" sz="1800" dirty="0"/>
              <a:t> -&gt; </a:t>
            </a:r>
            <a:r>
              <a:rPr lang="ko-KR" altLang="en-US" sz="1800" dirty="0"/>
              <a:t>퍼즐 완성 검사</a:t>
            </a:r>
            <a:r>
              <a:rPr lang="en-US" altLang="ko-KR" sz="1800" dirty="0"/>
              <a:t>, NPC </a:t>
            </a:r>
            <a:r>
              <a:rPr lang="ko-KR" altLang="en-US" sz="1800" dirty="0"/>
              <a:t>충돌 검사</a:t>
            </a:r>
            <a:r>
              <a:rPr lang="en-US" altLang="ko-KR" sz="1800" dirty="0"/>
              <a:t>, PC </a:t>
            </a:r>
            <a:r>
              <a:rPr lang="ko-KR" altLang="en-US" sz="1800" dirty="0"/>
              <a:t>이동</a:t>
            </a:r>
            <a:r>
              <a:rPr lang="en-US" altLang="ko-KR" sz="1800" dirty="0"/>
              <a:t>/</a:t>
            </a:r>
            <a:r>
              <a:rPr lang="ko-KR" altLang="en-US" sz="1800" dirty="0"/>
              <a:t>제어</a:t>
            </a:r>
            <a:r>
              <a:rPr lang="en-US" altLang="ko-KR" sz="1800" dirty="0"/>
              <a:t>, Finish</a:t>
            </a:r>
            <a:r>
              <a:rPr lang="ko-KR" altLang="en-US" sz="1800" dirty="0"/>
              <a:t> </a:t>
            </a:r>
            <a:r>
              <a:rPr lang="en-US" altLang="ko-KR" sz="1800" dirty="0"/>
              <a:t>Line</a:t>
            </a:r>
            <a:r>
              <a:rPr lang="ko-KR" altLang="en-US" sz="1800" dirty="0"/>
              <a:t> 검사</a:t>
            </a:r>
            <a:r>
              <a:rPr lang="en-US" altLang="ko-KR" sz="1800" dirty="0"/>
              <a:t> -&gt;</a:t>
            </a:r>
            <a:r>
              <a:rPr lang="ko-KR" altLang="en-US" sz="1800" dirty="0"/>
              <a:t> </a:t>
            </a:r>
            <a:r>
              <a:rPr lang="en-US" altLang="ko-KR" sz="1800" dirty="0"/>
              <a:t>Dead</a:t>
            </a:r>
            <a:r>
              <a:rPr lang="ko-KR" altLang="en-US" sz="1800" dirty="0"/>
              <a:t> </a:t>
            </a:r>
            <a:r>
              <a:rPr lang="en-US" altLang="ko-KR" sz="1800" dirty="0"/>
              <a:t>Line</a:t>
            </a:r>
            <a:r>
              <a:rPr lang="ko-KR" altLang="en-US" sz="1800" dirty="0"/>
              <a:t> 검사</a:t>
            </a:r>
            <a:r>
              <a:rPr lang="en-US" altLang="ko-KR" sz="1800" dirty="0"/>
              <a:t> -&gt; </a:t>
            </a:r>
            <a:r>
              <a:rPr lang="ko-KR" altLang="en-US" sz="1800" dirty="0"/>
              <a:t>게임 시간 검사</a:t>
            </a:r>
            <a:r>
              <a:rPr lang="en-US" altLang="ko-KR" sz="1800" dirty="0"/>
              <a:t> -&gt; </a:t>
            </a:r>
            <a:r>
              <a:rPr lang="ko-KR" altLang="en-US" sz="1800" dirty="0"/>
              <a:t>콤보 계산</a:t>
            </a:r>
            <a:r>
              <a:rPr lang="en-US" altLang="ko-KR" sz="1800" dirty="0"/>
              <a:t> -&gt; </a:t>
            </a:r>
            <a:r>
              <a:rPr lang="ko-KR" altLang="en-US" sz="1800" dirty="0"/>
              <a:t>점수 계산</a:t>
            </a:r>
            <a:r>
              <a:rPr lang="en-US" altLang="ko-KR" sz="1800" dirty="0"/>
              <a:t> -&gt; </a:t>
            </a:r>
            <a:r>
              <a:rPr lang="ko-KR" altLang="en-US" sz="1800" dirty="0"/>
              <a:t>아이템 존 </a:t>
            </a:r>
            <a:r>
              <a:rPr lang="en-US" altLang="ko-KR" sz="1800" dirty="0"/>
              <a:t>&amp; </a:t>
            </a:r>
            <a:r>
              <a:rPr lang="ko-KR" altLang="en-US" sz="1800" dirty="0"/>
              <a:t>세이브 도착 검사</a:t>
            </a:r>
            <a:r>
              <a:rPr lang="en-US" altLang="ko-KR" sz="1800" dirty="0"/>
              <a:t> -&gt; </a:t>
            </a:r>
            <a:r>
              <a:rPr lang="ko-KR" altLang="en-US" sz="1800" dirty="0"/>
              <a:t>퍼즐 재생성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6E235-85BB-4749-BCD6-CF524AA33E93}"/>
              </a:ext>
            </a:extLst>
          </p:cNvPr>
          <p:cNvSpPr txBox="1"/>
          <p:nvPr/>
        </p:nvSpPr>
        <p:spPr>
          <a:xfrm>
            <a:off x="598903" y="170192"/>
            <a:ext cx="5298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/>
              <a:t>모듈화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FD4D31-85EC-4736-8993-4690593C68D0}"/>
              </a:ext>
            </a:extLst>
          </p:cNvPr>
          <p:cNvSpPr/>
          <p:nvPr/>
        </p:nvSpPr>
        <p:spPr>
          <a:xfrm flipV="1">
            <a:off x="-1" y="655160"/>
            <a:ext cx="5584592" cy="812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C34456-7D07-45A3-AA7E-75443CA01B6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E3DEF-7C53-4F65-905A-1678FA359397}"/>
              </a:ext>
            </a:extLst>
          </p:cNvPr>
          <p:cNvSpPr txBox="1"/>
          <p:nvPr/>
        </p:nvSpPr>
        <p:spPr>
          <a:xfrm>
            <a:off x="6182101" y="3536586"/>
            <a:ext cx="657286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Gameboardinfo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차원 배열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Puzzleboardinfo</a:t>
            </a:r>
            <a:r>
              <a:rPr lang="en-US" altLang="ko-KR" sz="1400" dirty="0"/>
              <a:t> 2</a:t>
            </a:r>
            <a:r>
              <a:rPr lang="ko-KR" altLang="en-US" sz="1400" dirty="0"/>
              <a:t>차원 배열 </a:t>
            </a:r>
            <a:r>
              <a:rPr lang="en-US" altLang="ko-KR" sz="1400" dirty="0"/>
              <a:t>4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아이템 배열</a:t>
            </a:r>
            <a:r>
              <a:rPr lang="en-US" altLang="ko-KR" sz="1400" dirty="0"/>
              <a:t>, Stage, Combo, Score, </a:t>
            </a:r>
            <a:r>
              <a:rPr lang="ko-KR" altLang="en-US" sz="1400" dirty="0"/>
              <a:t>커서</a:t>
            </a:r>
            <a:r>
              <a:rPr lang="en-US" altLang="ko-KR" sz="1400" dirty="0"/>
              <a:t> </a:t>
            </a:r>
            <a:r>
              <a:rPr lang="ko-KR" altLang="en-US" sz="1400" dirty="0"/>
              <a:t>좌표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block_id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E25A5-89E0-4742-8409-CB05C263D11D}"/>
              </a:ext>
            </a:extLst>
          </p:cNvPr>
          <p:cNvSpPr txBox="1"/>
          <p:nvPr/>
        </p:nvSpPr>
        <p:spPr>
          <a:xfrm>
            <a:off x="411755" y="4585390"/>
            <a:ext cx="9202509" cy="227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맵</a:t>
            </a:r>
            <a:r>
              <a:rPr lang="en-US" altLang="ko-KR" sz="1200" b="1" dirty="0"/>
              <a:t>(M)</a:t>
            </a:r>
            <a:r>
              <a:rPr lang="ko-KR" altLang="en-US" sz="1200" b="1" dirty="0"/>
              <a:t>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gameboardInfo</a:t>
            </a:r>
            <a:r>
              <a:rPr lang="en-US" altLang="ko-KR" sz="1200" dirty="0"/>
              <a:t>, </a:t>
            </a:r>
            <a:r>
              <a:rPr lang="ko-KR" altLang="en-US" sz="1200" dirty="0"/>
              <a:t>아이콘 </a:t>
            </a:r>
            <a:r>
              <a:rPr lang="ko-KR" altLang="en-US" sz="1200" dirty="0" err="1"/>
              <a:t>설명창</a:t>
            </a:r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난이도 제어</a:t>
            </a:r>
            <a:r>
              <a:rPr lang="en-US" altLang="ko-KR" sz="1200" b="1" dirty="0"/>
              <a:t>(D)</a:t>
            </a:r>
            <a:r>
              <a:rPr lang="ko-KR" altLang="en-US" sz="1200" dirty="0"/>
              <a:t> </a:t>
            </a:r>
            <a:r>
              <a:rPr lang="en-US" altLang="ko-KR" sz="1200" dirty="0"/>
              <a:t>: NPC(</a:t>
            </a:r>
            <a:r>
              <a:rPr lang="ko-KR" altLang="en-US" sz="1200" dirty="0"/>
              <a:t>장애물</a:t>
            </a:r>
            <a:r>
              <a:rPr lang="en-US" altLang="ko-KR" sz="1200" dirty="0"/>
              <a:t>), </a:t>
            </a:r>
            <a:r>
              <a:rPr lang="ko-KR" altLang="en-US" sz="1200" dirty="0"/>
              <a:t>스테이지 증가 시 </a:t>
            </a:r>
            <a:r>
              <a:rPr lang="ko-KR" altLang="en-US" sz="1200" dirty="0" err="1"/>
              <a:t>백스텝</a:t>
            </a:r>
            <a:r>
              <a:rPr lang="en-US" altLang="ko-KR" sz="1200" dirty="0"/>
              <a:t>, </a:t>
            </a:r>
            <a:r>
              <a:rPr lang="ko-KR" altLang="en-US" sz="1200" dirty="0"/>
              <a:t>스테이지 </a:t>
            </a:r>
            <a:r>
              <a:rPr lang="ko-KR" altLang="en-US" sz="1200" dirty="0" err="1"/>
              <a:t>증가시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퍼즐 완성 속도 증가</a:t>
            </a:r>
            <a:r>
              <a:rPr lang="en-US" altLang="ko-KR" sz="1200" dirty="0"/>
              <a:t>, </a:t>
            </a:r>
            <a:r>
              <a:rPr lang="ko-KR" altLang="en-US" sz="1200" dirty="0"/>
              <a:t>퍼즐개수 증가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사용자 제어</a:t>
            </a:r>
            <a:r>
              <a:rPr lang="en-US" altLang="ko-KR" sz="1200" b="1" dirty="0"/>
              <a:t>(C)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퍼즐선택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아이템존 및 세이브존 이동</a:t>
            </a:r>
            <a:r>
              <a:rPr lang="en-US" altLang="ko-KR" sz="1200" dirty="0"/>
              <a:t>, </a:t>
            </a:r>
            <a:r>
              <a:rPr lang="ko-KR" altLang="en-US" sz="1200" dirty="0"/>
              <a:t>일시정지</a:t>
            </a:r>
            <a:r>
              <a:rPr lang="en-US" altLang="ko-KR" sz="1200" dirty="0"/>
              <a:t>, </a:t>
            </a:r>
            <a:r>
              <a:rPr lang="ko-KR" altLang="en-US" sz="1200" dirty="0"/>
              <a:t>게임시작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퍼즐</a:t>
            </a:r>
            <a:r>
              <a:rPr lang="en-US" altLang="ko-KR" sz="1200" b="1" dirty="0"/>
              <a:t>(P)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퍼즐 랜덤 생성</a:t>
            </a:r>
            <a:r>
              <a:rPr lang="en-US" altLang="ko-KR" sz="1200" dirty="0"/>
              <a:t>, </a:t>
            </a:r>
            <a:r>
              <a:rPr lang="ko-KR" altLang="en-US" sz="1200" dirty="0"/>
              <a:t>퍼즐 완성 검사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게임정보</a:t>
            </a:r>
            <a:r>
              <a:rPr lang="en-US" altLang="ko-KR" sz="1200" b="1" dirty="0"/>
              <a:t>(G)</a:t>
            </a:r>
            <a:r>
              <a:rPr lang="ko-KR" altLang="en-US" sz="1200" b="1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상태 메시지</a:t>
            </a:r>
            <a:r>
              <a:rPr lang="en-US" altLang="ko-KR" sz="1200" dirty="0"/>
              <a:t>, </a:t>
            </a:r>
            <a:r>
              <a:rPr lang="ko-KR" altLang="en-US" sz="1200" dirty="0"/>
              <a:t>대중교통 </a:t>
            </a:r>
            <a:r>
              <a:rPr lang="en-US" altLang="ko-KR" sz="1200" dirty="0"/>
              <a:t>&amp; </a:t>
            </a:r>
            <a:r>
              <a:rPr lang="ko-KR" altLang="en-US" sz="1200" dirty="0"/>
              <a:t>교수님 위치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정보창</a:t>
            </a:r>
            <a:r>
              <a:rPr lang="en-US" altLang="ko-KR" sz="1200" dirty="0"/>
              <a:t>(</a:t>
            </a:r>
            <a:r>
              <a:rPr lang="ko-KR" altLang="en-US" sz="1200" dirty="0"/>
              <a:t>시간</a:t>
            </a:r>
            <a:r>
              <a:rPr lang="en-US" altLang="ko-KR" sz="1200" dirty="0"/>
              <a:t>, </a:t>
            </a:r>
            <a:r>
              <a:rPr lang="ko-KR" altLang="en-US" sz="1200" dirty="0"/>
              <a:t>콤보</a:t>
            </a:r>
            <a:r>
              <a:rPr lang="en-US" altLang="ko-KR" sz="1200" dirty="0"/>
              <a:t>, </a:t>
            </a:r>
            <a:r>
              <a:rPr lang="ko-KR" altLang="en-US" sz="1200" dirty="0"/>
              <a:t>점수</a:t>
            </a:r>
            <a:r>
              <a:rPr lang="en-US" altLang="ko-KR" sz="1200" dirty="0"/>
              <a:t>, life, </a:t>
            </a:r>
            <a:r>
              <a:rPr lang="ko-KR" altLang="en-US" sz="1200" dirty="0"/>
              <a:t>보유중인 아이템</a:t>
            </a:r>
            <a:r>
              <a:rPr lang="en-US" altLang="ko-KR" sz="1200" dirty="0"/>
              <a:t>, stage)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검사</a:t>
            </a:r>
            <a:r>
              <a:rPr lang="en-US" altLang="ko-KR" sz="1200" b="1" dirty="0"/>
              <a:t>(T)</a:t>
            </a:r>
            <a:r>
              <a:rPr lang="ko-KR" altLang="en-US" sz="1200" dirty="0"/>
              <a:t> </a:t>
            </a:r>
            <a:r>
              <a:rPr lang="en-US" altLang="ko-KR" sz="1200" dirty="0"/>
              <a:t>: Dead Line, Finish Line, </a:t>
            </a:r>
            <a:r>
              <a:rPr lang="ko-KR" altLang="en-US" sz="1200" dirty="0"/>
              <a:t>게임 시간</a:t>
            </a:r>
            <a:r>
              <a:rPr lang="en-US" altLang="ko-KR" sz="1200" dirty="0"/>
              <a:t>, NPC</a:t>
            </a:r>
            <a:r>
              <a:rPr lang="ko-KR" altLang="en-US" sz="1200" dirty="0"/>
              <a:t>충돌 검사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아이템존</a:t>
            </a:r>
            <a:r>
              <a:rPr lang="en-US" altLang="ko-KR" sz="1200" dirty="0"/>
              <a:t>,</a:t>
            </a:r>
            <a:r>
              <a:rPr lang="ko-KR" altLang="en-US" sz="1200" dirty="0"/>
              <a:t>세이브존 도착검사</a:t>
            </a:r>
            <a:r>
              <a:rPr lang="en-US" altLang="ko-KR" sz="1200" dirty="0"/>
              <a:t>, </a:t>
            </a:r>
            <a:r>
              <a:rPr lang="ko-KR" altLang="en-US" sz="1200" dirty="0"/>
              <a:t>퍼즐 제한시간 검사</a:t>
            </a:r>
            <a:r>
              <a:rPr lang="en-US" altLang="ko-KR" sz="1200" dirty="0"/>
              <a:t>, </a:t>
            </a:r>
            <a:r>
              <a:rPr lang="ko-KR" altLang="en-US" sz="1200" dirty="0"/>
              <a:t>콤보 검사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아이템</a:t>
            </a:r>
            <a:r>
              <a:rPr lang="en-US" altLang="ko-KR" sz="1200" b="1" dirty="0"/>
              <a:t>(I)</a:t>
            </a:r>
            <a:r>
              <a:rPr lang="ko-KR" altLang="en-US" sz="1200" b="1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버프아이템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디버프아이템</a:t>
            </a:r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세이브</a:t>
            </a:r>
            <a:r>
              <a:rPr lang="en-US" altLang="ko-KR" sz="1200" b="1" dirty="0"/>
              <a:t>(S)</a:t>
            </a:r>
            <a:r>
              <a:rPr lang="ko-KR" altLang="en-US" sz="1200" b="1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세이브존</a:t>
            </a:r>
            <a:endParaRPr lang="en-US" altLang="ko-KR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C3B6D1-5198-47D6-A614-5B605F49A6CE}"/>
              </a:ext>
            </a:extLst>
          </p:cNvPr>
          <p:cNvGrpSpPr/>
          <p:nvPr/>
        </p:nvGrpSpPr>
        <p:grpSpPr>
          <a:xfrm>
            <a:off x="30418" y="894053"/>
            <a:ext cx="3441560" cy="427923"/>
            <a:chOff x="0" y="1292857"/>
            <a:chExt cx="3441560" cy="42792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231B0FD-844C-4683-A917-F9DC62435EB7}"/>
                </a:ext>
              </a:extLst>
            </p:cNvPr>
            <p:cNvCxnSpPr/>
            <p:nvPr/>
          </p:nvCxnSpPr>
          <p:spPr>
            <a:xfrm>
              <a:off x="0" y="1292857"/>
              <a:ext cx="444100" cy="427923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9542B05-9A67-4B3C-BD4C-25AC2B05DBA8}"/>
                </a:ext>
              </a:extLst>
            </p:cNvPr>
            <p:cNvCxnSpPr/>
            <p:nvPr/>
          </p:nvCxnSpPr>
          <p:spPr>
            <a:xfrm>
              <a:off x="444100" y="1718268"/>
              <a:ext cx="299746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C6C57F-FBA8-4B84-BB87-43F5F96EED8B}"/>
              </a:ext>
            </a:extLst>
          </p:cNvPr>
          <p:cNvSpPr txBox="1"/>
          <p:nvPr/>
        </p:nvSpPr>
        <p:spPr>
          <a:xfrm>
            <a:off x="467350" y="925406"/>
            <a:ext cx="311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시간 순 기능 나열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4D8AFE-7703-43E0-8BD2-7CA1BF156AC2}"/>
              </a:ext>
            </a:extLst>
          </p:cNvPr>
          <p:cNvGrpSpPr/>
          <p:nvPr/>
        </p:nvGrpSpPr>
        <p:grpSpPr>
          <a:xfrm>
            <a:off x="7115809" y="2880957"/>
            <a:ext cx="4286395" cy="521494"/>
            <a:chOff x="7278414" y="2842279"/>
            <a:chExt cx="4286395" cy="52149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BDB9C3B-BF26-4E53-A12B-A510F3664FB3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14" y="3363773"/>
              <a:ext cx="374347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1B2EEEF-E140-4FB6-9A21-493517606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884" y="2842279"/>
              <a:ext cx="542925" cy="52149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2EDE0A-1DE8-463F-9EFF-1F6EC81B03FD}"/>
              </a:ext>
            </a:extLst>
          </p:cNvPr>
          <p:cNvSpPr txBox="1"/>
          <p:nvPr/>
        </p:nvSpPr>
        <p:spPr>
          <a:xfrm>
            <a:off x="7015843" y="2997672"/>
            <a:ext cx="42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모든 모듈에 공통적으로 필요한 변수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FF4FFC-78A6-4659-9D4A-7AA0B1FC3C1D}"/>
              </a:ext>
            </a:extLst>
          </p:cNvPr>
          <p:cNvGrpSpPr/>
          <p:nvPr/>
        </p:nvGrpSpPr>
        <p:grpSpPr>
          <a:xfrm>
            <a:off x="-32345" y="4233636"/>
            <a:ext cx="3441560" cy="427923"/>
            <a:chOff x="0" y="1292857"/>
            <a:chExt cx="3441560" cy="42792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446732D-BD41-4919-9C41-FEAF389C3BFA}"/>
                </a:ext>
              </a:extLst>
            </p:cNvPr>
            <p:cNvCxnSpPr/>
            <p:nvPr/>
          </p:nvCxnSpPr>
          <p:spPr>
            <a:xfrm>
              <a:off x="0" y="1292857"/>
              <a:ext cx="444100" cy="427923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9EB7CC9-F27B-4A00-A93A-089AEA07C5ED}"/>
                </a:ext>
              </a:extLst>
            </p:cNvPr>
            <p:cNvCxnSpPr/>
            <p:nvPr/>
          </p:nvCxnSpPr>
          <p:spPr>
            <a:xfrm>
              <a:off x="444100" y="1718268"/>
              <a:ext cx="299746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A744050-C86C-447E-ACF7-52A455F816BD}"/>
              </a:ext>
            </a:extLst>
          </p:cNvPr>
          <p:cNvSpPr txBox="1"/>
          <p:nvPr/>
        </p:nvSpPr>
        <p:spPr>
          <a:xfrm>
            <a:off x="598903" y="4233636"/>
            <a:ext cx="311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기능 </a:t>
            </a:r>
            <a:r>
              <a:rPr lang="ko-KR" altLang="en-US" b="1" dirty="0" err="1"/>
              <a:t>그룹핑</a:t>
            </a:r>
            <a:endParaRPr lang="ko-KR" altLang="en-US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A2A3FD-143E-4156-9441-69063C29EF62}"/>
              </a:ext>
            </a:extLst>
          </p:cNvPr>
          <p:cNvGrpSpPr/>
          <p:nvPr/>
        </p:nvGrpSpPr>
        <p:grpSpPr>
          <a:xfrm rot="10800000">
            <a:off x="354605" y="4747445"/>
            <a:ext cx="114300" cy="110794"/>
            <a:chOff x="2644775" y="3536586"/>
            <a:chExt cx="393700" cy="404851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01B6F9D1-A188-49AE-A7FC-04204607CCFB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E7DC01F8-B9D0-43EC-B1F1-5012CE32E1BA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D0985B-3870-40B3-A906-4EB29A082DAD}"/>
              </a:ext>
            </a:extLst>
          </p:cNvPr>
          <p:cNvGrpSpPr/>
          <p:nvPr/>
        </p:nvGrpSpPr>
        <p:grpSpPr>
          <a:xfrm rot="10800000">
            <a:off x="353050" y="5015438"/>
            <a:ext cx="114300" cy="110794"/>
            <a:chOff x="2644775" y="3536586"/>
            <a:chExt cx="393700" cy="404851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01EAB7F3-C048-4D36-9E8C-9A09EA5556CD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A3882A91-C6B0-4C4C-9754-56F18CD409BC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DAEFCC5-EB1D-49B2-97E1-6A450378F5F9}"/>
              </a:ext>
            </a:extLst>
          </p:cNvPr>
          <p:cNvGrpSpPr/>
          <p:nvPr/>
        </p:nvGrpSpPr>
        <p:grpSpPr>
          <a:xfrm rot="10800000">
            <a:off x="360218" y="5822610"/>
            <a:ext cx="114300" cy="110794"/>
            <a:chOff x="2644775" y="3536586"/>
            <a:chExt cx="393700" cy="404851"/>
          </a:xfrm>
        </p:grpSpPr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8FF6087D-24B3-4CC3-BCC3-D43C83171D51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B16FD0F3-F2D0-4765-9D51-2D32D4113288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5B9DA3-9256-42BA-9C8F-76E632C03464}"/>
              </a:ext>
            </a:extLst>
          </p:cNvPr>
          <p:cNvGrpSpPr/>
          <p:nvPr/>
        </p:nvGrpSpPr>
        <p:grpSpPr>
          <a:xfrm rot="10800000">
            <a:off x="353050" y="5283431"/>
            <a:ext cx="114300" cy="110794"/>
            <a:chOff x="2644775" y="3536586"/>
            <a:chExt cx="393700" cy="404851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ECBE75F3-A178-427F-9C02-9332CE918F99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각 삼각형 31">
              <a:extLst>
                <a:ext uri="{FF2B5EF4-FFF2-40B4-BE49-F238E27FC236}">
                  <a16:creationId xmlns:a16="http://schemas.microsoft.com/office/drawing/2014/main" id="{FA567C08-CB39-41D6-BC3B-EABC3D4C49EF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86D3275-7437-4C18-B711-6C9DC563FE4C}"/>
              </a:ext>
            </a:extLst>
          </p:cNvPr>
          <p:cNvGrpSpPr/>
          <p:nvPr/>
        </p:nvGrpSpPr>
        <p:grpSpPr>
          <a:xfrm rot="10800000">
            <a:off x="360218" y="5545999"/>
            <a:ext cx="114300" cy="110794"/>
            <a:chOff x="2644775" y="3536586"/>
            <a:chExt cx="393700" cy="404851"/>
          </a:xfrm>
        </p:grpSpPr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8D8A9F2F-B27A-4027-85BB-ACCD204D0715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FF559A2E-D41A-432B-B831-518F2139BF1F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F06452-34BA-4B75-A893-E04A9E28017C}"/>
              </a:ext>
            </a:extLst>
          </p:cNvPr>
          <p:cNvGrpSpPr/>
          <p:nvPr/>
        </p:nvGrpSpPr>
        <p:grpSpPr>
          <a:xfrm rot="10800000">
            <a:off x="362692" y="6092046"/>
            <a:ext cx="114300" cy="110794"/>
            <a:chOff x="2644775" y="3536586"/>
            <a:chExt cx="393700" cy="404851"/>
          </a:xfrm>
        </p:grpSpPr>
        <p:sp>
          <p:nvSpPr>
            <p:cNvPr id="37" name="직각 삼각형 36">
              <a:extLst>
                <a:ext uri="{FF2B5EF4-FFF2-40B4-BE49-F238E27FC236}">
                  <a16:creationId xmlns:a16="http://schemas.microsoft.com/office/drawing/2014/main" id="{0E38B794-64C2-4A07-A22F-3825F2EA5BA8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7F11B622-9E0A-46F5-881A-BA4EE8370205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900D5C-062D-4576-A5E0-FC6D879030D1}"/>
              </a:ext>
            </a:extLst>
          </p:cNvPr>
          <p:cNvGrpSpPr/>
          <p:nvPr/>
        </p:nvGrpSpPr>
        <p:grpSpPr>
          <a:xfrm rot="10800000">
            <a:off x="360218" y="6360039"/>
            <a:ext cx="114300" cy="110794"/>
            <a:chOff x="2644775" y="3536586"/>
            <a:chExt cx="393700" cy="404851"/>
          </a:xfrm>
        </p:grpSpPr>
        <p:sp>
          <p:nvSpPr>
            <p:cNvPr id="40" name="직각 삼각형 39">
              <a:extLst>
                <a:ext uri="{FF2B5EF4-FFF2-40B4-BE49-F238E27FC236}">
                  <a16:creationId xmlns:a16="http://schemas.microsoft.com/office/drawing/2014/main" id="{863FA301-F8C5-49D6-BDF6-D914B6F23621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각 삼각형 40">
              <a:extLst>
                <a:ext uri="{FF2B5EF4-FFF2-40B4-BE49-F238E27FC236}">
                  <a16:creationId xmlns:a16="http://schemas.microsoft.com/office/drawing/2014/main" id="{3DC15A5E-F19A-44DD-BD5C-4ACAEAFC9C7F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CF2BA9-6332-40C4-81EA-A1C022967612}"/>
              </a:ext>
            </a:extLst>
          </p:cNvPr>
          <p:cNvGrpSpPr/>
          <p:nvPr/>
        </p:nvGrpSpPr>
        <p:grpSpPr>
          <a:xfrm rot="10800000">
            <a:off x="360218" y="6636650"/>
            <a:ext cx="114300" cy="110794"/>
            <a:chOff x="2644775" y="3536586"/>
            <a:chExt cx="393700" cy="404851"/>
          </a:xfrm>
        </p:grpSpPr>
        <p:sp>
          <p:nvSpPr>
            <p:cNvPr id="43" name="직각 삼각형 42">
              <a:extLst>
                <a:ext uri="{FF2B5EF4-FFF2-40B4-BE49-F238E27FC236}">
                  <a16:creationId xmlns:a16="http://schemas.microsoft.com/office/drawing/2014/main" id="{DB9D973D-B9F0-4771-828C-28BF53275B07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1CF45BD1-9599-4AC9-9D77-CD46D2AAE93F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97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Save Zone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릴리즈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버전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세이브 존 도착 시 현재 위치 정보 저장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라이프가 줄 경우 초기 시작 위치를 세이브 존으로 변경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 PC</a:t>
                      </a:r>
                      <a:r>
                        <a:rPr lang="ko-KR" altLang="en-US" sz="1200" dirty="0"/>
                        <a:t>가 도착한 </a:t>
                      </a:r>
                      <a:r>
                        <a:rPr lang="en-US" altLang="ko-KR" sz="1200" dirty="0"/>
                        <a:t>Save Zone </a:t>
                      </a:r>
                      <a:r>
                        <a:rPr lang="ko-KR" altLang="en-US" sz="1200" dirty="0"/>
                        <a:t>좌표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변경된 </a:t>
                      </a:r>
                      <a:r>
                        <a:rPr lang="en-US" altLang="ko-KR" sz="1200" dirty="0"/>
                        <a:t>Start </a:t>
                      </a:r>
                      <a:r>
                        <a:rPr lang="ko-KR" altLang="en-US" sz="1200" dirty="0"/>
                        <a:t>좌표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세이브 존 저장 후 라이프 감소 후 </a:t>
                      </a:r>
                      <a:r>
                        <a:rPr lang="en-US" altLang="ko-KR" sz="1200" dirty="0"/>
                        <a:t>Start </a:t>
                      </a:r>
                      <a:r>
                        <a:rPr lang="ko-KR" altLang="en-US" sz="1200" dirty="0"/>
                        <a:t>위치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세이브 존 저장 후 라이프 감소 시 세이브 </a:t>
                      </a:r>
                      <a:r>
                        <a:rPr lang="ko-KR" altLang="en-US" sz="1200" dirty="0" err="1"/>
                        <a:t>존에서</a:t>
                      </a:r>
                      <a:r>
                        <a:rPr lang="ko-KR" altLang="en-US" sz="1200" dirty="0"/>
                        <a:t> 올바른 시작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357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Fever Time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작성일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변경일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릴리즈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버전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오직 </a:t>
                      </a:r>
                      <a:r>
                        <a:rPr lang="en-US" altLang="ko-KR" sz="1200" dirty="0"/>
                        <a:t>q</a:t>
                      </a:r>
                      <a:r>
                        <a:rPr lang="ko-KR" altLang="en-US" sz="1200" dirty="0"/>
                        <a:t>키 한번의 입력으로 퍼즐 조합이 완성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 동안만 유지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 Key </a:t>
                      </a:r>
                      <a:r>
                        <a:rPr lang="ko-KR" altLang="en-US" sz="1200" dirty="0"/>
                        <a:t>정보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완성된 </a:t>
                      </a:r>
                      <a:r>
                        <a:rPr lang="en-US" altLang="ko-KR" sz="1200" dirty="0"/>
                        <a:t>Puzzle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q, w, e, r </a:t>
                      </a:r>
                      <a:r>
                        <a:rPr lang="ko-KR" altLang="en-US" sz="1200" dirty="0"/>
                        <a:t>키를 눌러 가며 퍼즐 완성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 이상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q</a:t>
                      </a:r>
                      <a:r>
                        <a:rPr lang="ko-KR" altLang="en-US" sz="1200" dirty="0"/>
                        <a:t>키를 눌렀을 때만 완성 되고 다른 키 눌렀을 때 아무 변화 없는지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 동안만 </a:t>
                      </a:r>
                      <a:r>
                        <a:rPr lang="en-US" altLang="ko-KR" sz="1200" dirty="0"/>
                        <a:t>Fever Time</a:t>
                      </a:r>
                      <a:r>
                        <a:rPr lang="ko-KR" altLang="en-US" sz="1200" dirty="0"/>
                        <a:t>이 적용되는지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 지난 후 다시 정사적으로 </a:t>
                      </a:r>
                      <a:r>
                        <a:rPr lang="en-US" altLang="ko-KR" sz="1200" dirty="0"/>
                        <a:t>q, w, e, r</a:t>
                      </a:r>
                      <a:r>
                        <a:rPr lang="ko-KR" altLang="en-US" sz="1200" dirty="0"/>
                        <a:t>키가 작동하는지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78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시간 증폭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남은 제한 시간을 </a:t>
                      </a:r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 증폭 시켜준다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현재 남은 제한 시간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 추가 된 제한 시간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 아이템을 적용 시킨 후 시간의 변화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아이템을 적용 시킨 후 제한 시간이 </a:t>
                      </a:r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 늘어나는지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늘어난 제한 시간이 퍼즐 제한시간 검사에 올바른 작동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1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보폭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퍼즐을 완성하여 진행 할 때 마다 진행 칸 수를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칸에서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칸으로 증가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초 동안만 유지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초 이후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칸에서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칸으로 돌아 온다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 현재 보폭 변수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증가 된 보폭 변수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감소 된 보폭 변수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후 퍼즐 완성 후 보폭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초 이상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보폭 다시 돌아오는지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후 퍼즐 완성 시 진행 보폭이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칸에서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칸으로 늘어나는지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초 동안만 유지 되는지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초 이후 다시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칸으로 돌아오는지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607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사용 시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가 진행 방향으로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칸 이동한다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가 중간에 있을 경우 </a:t>
                      </a: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앞에서 정지 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좌표</a:t>
                      </a:r>
                      <a:r>
                        <a:rPr lang="en-US" altLang="ko-KR" sz="1200" dirty="0"/>
                        <a:t>, NPC </a:t>
                      </a:r>
                      <a:r>
                        <a:rPr lang="ko-KR" altLang="en-US" sz="1200" dirty="0"/>
                        <a:t>좌표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진행 한 </a:t>
                      </a:r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사용 후 </a:t>
                      </a:r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이동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충돌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아이템 사용 후 진행 방향으로만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칸 이동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칸 이내에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가 있을 경우 </a:t>
                      </a: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앞에서 </a:t>
                      </a:r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정지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M1, T6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31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C5D362-9F54-454F-BEB8-DA4949A5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84" y="974164"/>
            <a:ext cx="1900225" cy="33781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DFD723-42FA-4574-90C4-0A7FC7BA41BB}"/>
              </a:ext>
            </a:extLst>
          </p:cNvPr>
          <p:cNvSpPr txBox="1"/>
          <p:nvPr/>
        </p:nvSpPr>
        <p:spPr>
          <a:xfrm>
            <a:off x="2837263" y="1004046"/>
            <a:ext cx="482379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리듬스타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뮤직 어드벤처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ko-KR" altLang="en-US" sz="1400" b="1" dirty="0"/>
              <a:t>장르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리듬 액션 게임</a:t>
            </a:r>
            <a:endParaRPr lang="en-US" altLang="ko-KR" sz="1400" b="1" dirty="0"/>
          </a:p>
          <a:p>
            <a:r>
              <a:rPr lang="en-US" altLang="ko-KR" sz="1400" dirty="0"/>
              <a:t>   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음악의 리듬에 맞춰서 위에서 내려오는 블록을 눌러 리듬을 타는 게임이다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다양한 음악을 들으면서 게임을 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박자감각이 요구되긴 하지만 그만큼 박자를 타며 신나게 플레이 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B17B7-14E3-4758-827E-13D4D14F032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1C15A-65D2-46A7-9124-A4BF02375D84}"/>
              </a:ext>
            </a:extLst>
          </p:cNvPr>
          <p:cNvSpPr/>
          <p:nvPr/>
        </p:nvSpPr>
        <p:spPr>
          <a:xfrm>
            <a:off x="2928471" y="1380564"/>
            <a:ext cx="3269129" cy="597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D1616E-FF66-4473-AC2E-B2BB49A4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93" y="3429000"/>
            <a:ext cx="1867588" cy="3320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026D21-7CB7-4CA1-8BFC-CF17764135EA}"/>
              </a:ext>
            </a:extLst>
          </p:cNvPr>
          <p:cNvSpPr txBox="1"/>
          <p:nvPr/>
        </p:nvSpPr>
        <p:spPr>
          <a:xfrm>
            <a:off x="4350387" y="3434585"/>
            <a:ext cx="482379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400" b="1" dirty="0"/>
              <a:t> 장르 </a:t>
            </a:r>
            <a:r>
              <a:rPr lang="en-US" altLang="ko-KR" sz="1400" b="1" dirty="0"/>
              <a:t>:  </a:t>
            </a:r>
            <a:r>
              <a:rPr lang="ko-KR" altLang="en-US" sz="1400" b="1" dirty="0"/>
              <a:t>아케이드게임</a:t>
            </a:r>
            <a:endParaRPr lang="en-US" altLang="ko-KR" b="1" dirty="0"/>
          </a:p>
          <a:p>
            <a:endParaRPr lang="en-US" altLang="ko-KR" sz="1200" dirty="0"/>
          </a:p>
          <a:p>
            <a:r>
              <a:rPr lang="ko-KR" altLang="en-US" sz="1400" dirty="0"/>
              <a:t>  </a:t>
            </a:r>
            <a:r>
              <a:rPr lang="en-US" altLang="ko-KR" sz="1400" dirty="0"/>
              <a:t>-</a:t>
            </a:r>
            <a:r>
              <a:rPr lang="ko-KR" altLang="en-US" sz="1400" dirty="0"/>
              <a:t> 움직이는 공에 쓰여 있는 숫자</a:t>
            </a:r>
            <a:r>
              <a:rPr lang="en-US" altLang="ko-KR" sz="1400" dirty="0"/>
              <a:t>(</a:t>
            </a:r>
            <a:r>
              <a:rPr lang="ko-KR" altLang="en-US" sz="1400" dirty="0"/>
              <a:t>뒤에 달린 공의 개수</a:t>
            </a:r>
            <a:r>
              <a:rPr lang="en-US" altLang="ko-KR" sz="1400" dirty="0"/>
              <a:t>)</a:t>
            </a:r>
            <a:r>
              <a:rPr lang="ko-KR" altLang="en-US" sz="1400" dirty="0"/>
              <a:t>를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 부딪히는 블록에 쓰여 있는 숫자만큼 소모하여 블록을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부시며 앞으로 전진하는 게임이다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숫자로 보기 쉽게 표현되어 있어 플레이하기 쉽다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초반에 높은 숫자의 블록이 나와서 오래 살아남기가 어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 err="1"/>
              <a:t>렵다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6CD178-2FAF-476E-BD30-319484506446}"/>
              </a:ext>
            </a:extLst>
          </p:cNvPr>
          <p:cNvSpPr/>
          <p:nvPr/>
        </p:nvSpPr>
        <p:spPr>
          <a:xfrm>
            <a:off x="9344693" y="3164683"/>
            <a:ext cx="1867588" cy="881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38A4D1-7D61-40E6-BBD0-8247FB648C1E}"/>
              </a:ext>
            </a:extLst>
          </p:cNvPr>
          <p:cNvCxnSpPr>
            <a:cxnSpLocks/>
          </p:cNvCxnSpPr>
          <p:nvPr/>
        </p:nvCxnSpPr>
        <p:spPr>
          <a:xfrm flipV="1">
            <a:off x="2928471" y="3618331"/>
            <a:ext cx="3629404" cy="68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A4317D-7322-4117-81F6-366294AF3B10}"/>
              </a:ext>
            </a:extLst>
          </p:cNvPr>
          <p:cNvCxnSpPr>
            <a:cxnSpLocks/>
          </p:cNvCxnSpPr>
          <p:nvPr/>
        </p:nvCxnSpPr>
        <p:spPr>
          <a:xfrm flipV="1">
            <a:off x="6557875" y="2710347"/>
            <a:ext cx="2272566" cy="90867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57E28D-3CB3-4185-B4BF-0696C0436EB8}"/>
              </a:ext>
            </a:extLst>
          </p:cNvPr>
          <p:cNvCxnSpPr>
            <a:cxnSpLocks/>
          </p:cNvCxnSpPr>
          <p:nvPr/>
        </p:nvCxnSpPr>
        <p:spPr>
          <a:xfrm>
            <a:off x="8830441" y="2710347"/>
            <a:ext cx="242930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8C0FBE-692B-49EE-97E2-02165E88B00D}"/>
              </a:ext>
            </a:extLst>
          </p:cNvPr>
          <p:cNvSpPr txBox="1"/>
          <p:nvPr/>
        </p:nvSpPr>
        <p:spPr>
          <a:xfrm>
            <a:off x="512986" y="163100"/>
            <a:ext cx="5298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/>
              <a:t>시장조사</a:t>
            </a:r>
            <a:r>
              <a:rPr lang="en-US" altLang="ko-KR" sz="2700" b="1" dirty="0"/>
              <a:t> / </a:t>
            </a:r>
            <a:r>
              <a:rPr lang="ko-KR" altLang="en-US" sz="2700" b="1" dirty="0"/>
              <a:t>벤치 마킹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FD4FB6-5171-492A-82A2-CCA8BDB4AF99}"/>
              </a:ext>
            </a:extLst>
          </p:cNvPr>
          <p:cNvSpPr/>
          <p:nvPr/>
        </p:nvSpPr>
        <p:spPr>
          <a:xfrm flipV="1">
            <a:off x="-1" y="655164"/>
            <a:ext cx="3872345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D2BE1-1FFA-4B40-95AF-7BD2778977F3}"/>
              </a:ext>
            </a:extLst>
          </p:cNvPr>
          <p:cNvSpPr txBox="1"/>
          <p:nvPr/>
        </p:nvSpPr>
        <p:spPr>
          <a:xfrm>
            <a:off x="9568520" y="2789150"/>
            <a:ext cx="198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 Snake Pixel</a:t>
            </a:r>
            <a:endParaRPr lang="ko-KR" altLang="en-US" sz="2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A3D700-1757-49C3-B1E9-D76D03AFC2F6}"/>
              </a:ext>
            </a:extLst>
          </p:cNvPr>
          <p:cNvSpPr/>
          <p:nvPr/>
        </p:nvSpPr>
        <p:spPr>
          <a:xfrm>
            <a:off x="4350387" y="4292854"/>
            <a:ext cx="45719" cy="17578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05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폭탄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충돌 했을 경우에만 사용 할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사용시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를 한번 제거 할 수 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충돌 함수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GameBoardINFO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GameBordInfo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 NPC</a:t>
                      </a:r>
                      <a:r>
                        <a:rPr lang="ko-KR" altLang="en-US" sz="1200" dirty="0"/>
                        <a:t>충돌 했을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충돌하지 않았을 경우 아이템 사용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충돌 했을 경우 아이템 사용 시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 제거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충돌 안 했을 경우 아이템 사용시 변화 없음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M1, T6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339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Back Item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사용 시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가 진행 반대 방향으로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칸 이동한다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좌표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진행 한 </a:t>
                      </a:r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 아이템 사용 후 </a:t>
                      </a:r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이동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 아이템 사용 후 진행 반대 방향으로만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칸 이동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M1, T6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392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퍼즐 가리기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Puzzle Zone </a:t>
                      </a:r>
                      <a:r>
                        <a:rPr lang="ko-KR" altLang="en-US" sz="1200" dirty="0"/>
                        <a:t>을 가린다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 동안만 유지 된다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 이후 다시 </a:t>
                      </a:r>
                      <a:r>
                        <a:rPr lang="en-US" altLang="ko-KR" sz="1200" dirty="0"/>
                        <a:t>Puzzle Zone</a:t>
                      </a:r>
                      <a:r>
                        <a:rPr lang="ko-KR" altLang="en-US" sz="1200" dirty="0"/>
                        <a:t>이 정상적으로 출력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아이템이 유지되는 동안 퍼즐 입력키 사용 불가한다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Puzzle Zone </a:t>
                      </a:r>
                      <a:r>
                        <a:rPr lang="ko-KR" altLang="en-US" sz="1200" dirty="0" err="1"/>
                        <a:t>암막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후 </a:t>
                      </a:r>
                      <a:r>
                        <a:rPr lang="en-US" altLang="ko-KR" sz="1200" dirty="0"/>
                        <a:t>Puzzle Zone </a:t>
                      </a:r>
                      <a:r>
                        <a:rPr lang="ko-KR" altLang="en-US" sz="1200" dirty="0"/>
                        <a:t>창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 이상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 조합 키 입력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후 </a:t>
                      </a:r>
                      <a:r>
                        <a:rPr lang="en-US" altLang="ko-KR" sz="1200" dirty="0"/>
                        <a:t>Puzzle Zone </a:t>
                      </a:r>
                      <a:r>
                        <a:rPr lang="ko-KR" altLang="en-US" sz="1200" dirty="0"/>
                        <a:t>창이 가려지는지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 동안만 적용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동안 키 입력 불가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363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아이템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현재 보유 중인 아이템 하나 삭제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보유 중인 아이템 없을 경우 아무 변화가 없다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보유 중인 아이템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삭제된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후 아이템 삭제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삭제 후 출력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후 보유 중인 아이템 삭제 검사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보유 중인 아이템 없을 경우 아무 변화 없음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38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Random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Key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q, w, e, r</a:t>
                      </a:r>
                      <a:r>
                        <a:rPr lang="ko-KR" altLang="en-US" sz="1200" dirty="0"/>
                        <a:t> 키가 랜덤하게 섞인다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 동안 유지된다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원래 키 자리로 섞여도 무방하다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랜덤 배열된 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후 랜덤 하게 섞인 키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 이상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후 </a:t>
                      </a:r>
                      <a:r>
                        <a:rPr lang="en-US" altLang="ko-KR" sz="1200" dirty="0"/>
                        <a:t>q, w, e, r</a:t>
                      </a:r>
                      <a:r>
                        <a:rPr lang="ko-KR" altLang="en-US" sz="1200" dirty="0"/>
                        <a:t>이 랜덤하게 섞였는지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섞인 키들 정상 작동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 동안만 적용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71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Random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Key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q, w, e, r</a:t>
                      </a:r>
                      <a:r>
                        <a:rPr lang="ko-KR" altLang="en-US" sz="1200" dirty="0"/>
                        <a:t> 키가 랜덤하게 섞인다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 동안 유지된다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원래 키 자리로 섞여도 무방하다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랜덤 배열된 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후 랜덤 하게 섞인 키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 이상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후 </a:t>
                      </a:r>
                      <a:r>
                        <a:rPr lang="en-US" altLang="ko-KR" sz="1200" dirty="0"/>
                        <a:t>q, w, e, r</a:t>
                      </a:r>
                      <a:r>
                        <a:rPr lang="ko-KR" altLang="en-US" sz="1200" dirty="0"/>
                        <a:t>이 랜덤하게 섞였는지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섞인 키들 정상 작동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 동안만 적용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859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Dead Line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/>
                        <a:t>Dead Line</a:t>
                      </a:r>
                      <a:r>
                        <a:rPr lang="ko-KR" altLang="en-US" sz="1200" dirty="0"/>
                        <a:t> 충돌 검사 해준 뒤 충돌 시 라이프 감소 </a:t>
                      </a:r>
                      <a:r>
                        <a:rPr lang="en-US" altLang="ko-KR" sz="1200" dirty="0"/>
                        <a:t>1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Start Line</a:t>
                      </a:r>
                      <a:r>
                        <a:rPr lang="ko-KR" altLang="en-US" sz="1200" dirty="0"/>
                        <a:t>으로 이동하여 게임 재시작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Life, PC</a:t>
                      </a:r>
                      <a:r>
                        <a:rPr lang="ko-KR" altLang="en-US" sz="1200" dirty="0"/>
                        <a:t>좌표 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GameBoardInfo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감소 된 </a:t>
                      </a:r>
                      <a:r>
                        <a:rPr lang="en-US" altLang="ko-KR" sz="1200" dirty="0"/>
                        <a:t>Life,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Start Line </a:t>
                      </a:r>
                      <a:r>
                        <a:rPr lang="ko-KR" altLang="en-US" sz="1200" dirty="0"/>
                        <a:t>으로 이동한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좌표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 PC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/>
                        <a:t>Dead Line </a:t>
                      </a:r>
                      <a:r>
                        <a:rPr lang="ko-KR" altLang="en-US" sz="1200" dirty="0"/>
                        <a:t>충돌 시켜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/>
                        <a:t>Dead Line </a:t>
                      </a:r>
                      <a:r>
                        <a:rPr lang="ko-KR" altLang="en-US" sz="1200" dirty="0"/>
                        <a:t>충돌 시 </a:t>
                      </a:r>
                      <a:r>
                        <a:rPr lang="en-US" altLang="ko-KR" sz="1200" dirty="0"/>
                        <a:t>Life</a:t>
                      </a:r>
                      <a:r>
                        <a:rPr lang="ko-KR" altLang="en-US" sz="1200" dirty="0"/>
                        <a:t> 감소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충돌 시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가 </a:t>
                      </a:r>
                      <a:r>
                        <a:rPr lang="en-US" altLang="ko-KR" sz="1200" dirty="0"/>
                        <a:t>Start Line </a:t>
                      </a:r>
                      <a:r>
                        <a:rPr lang="ko-KR" altLang="en-US" sz="1200" dirty="0"/>
                        <a:t>이동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701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Finish Line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/>
                        <a:t>Finish Line</a:t>
                      </a:r>
                      <a:r>
                        <a:rPr lang="ko-KR" altLang="en-US" sz="1200" dirty="0"/>
                        <a:t> 충돌 검사 해준 뒤 충돌 시 다음 </a:t>
                      </a:r>
                      <a:r>
                        <a:rPr lang="en-US" altLang="ko-KR" sz="1200" dirty="0"/>
                        <a:t>Stage </a:t>
                      </a:r>
                      <a:r>
                        <a:rPr lang="ko-KR" altLang="en-US" sz="1200" dirty="0"/>
                        <a:t>이동 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좌표 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GameBoardInfo</a:t>
                      </a:r>
                      <a:r>
                        <a:rPr lang="en-US" altLang="ko-KR" sz="1200" dirty="0"/>
                        <a:t>, Stage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Stage, </a:t>
                      </a:r>
                      <a:r>
                        <a:rPr lang="en-US" altLang="ko-KR" sz="1200" dirty="0" err="1"/>
                        <a:t>GameBoardInfo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 PC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/>
                        <a:t>Finish Line </a:t>
                      </a:r>
                      <a:r>
                        <a:rPr lang="ko-KR" altLang="en-US" sz="1200" dirty="0"/>
                        <a:t>충돌 시켜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/>
                        <a:t>Finish Line </a:t>
                      </a:r>
                      <a:r>
                        <a:rPr lang="ko-KR" altLang="en-US" sz="1200" dirty="0"/>
                        <a:t>충돌 시 다음 </a:t>
                      </a:r>
                      <a:r>
                        <a:rPr lang="en-US" altLang="ko-KR" sz="1200" dirty="0"/>
                        <a:t>Stage</a:t>
                      </a:r>
                      <a:r>
                        <a:rPr lang="ko-KR" altLang="en-US" sz="1200" dirty="0"/>
                        <a:t> 이동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713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Game Limit Time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 전체적인 제한 시간이며 스테이지마다 시간이 상이하다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시간 감소 하는 형식이며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초가 되는 순간 </a:t>
                      </a:r>
                      <a:r>
                        <a:rPr lang="en-US" altLang="ko-KR" sz="1200" dirty="0"/>
                        <a:t>Game Over</a:t>
                      </a:r>
                      <a:r>
                        <a:rPr lang="ko-KR" altLang="en-US" sz="1200" dirty="0"/>
                        <a:t>가 된다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게임 제한 시간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Game Over </a:t>
                      </a:r>
                      <a:r>
                        <a:rPr lang="ko-KR" altLang="en-US" sz="1200" dirty="0"/>
                        <a:t>화면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게임 제한 시간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초 도달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게임 제한 시간이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초 되었을 때 모든 작동이 멈춤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Game Over </a:t>
                      </a:r>
                      <a:r>
                        <a:rPr lang="ko-KR" altLang="en-US" sz="1200" dirty="0"/>
                        <a:t>화면 창 출력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5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충돌검사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 PC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충돌 검사를 실시해준다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 충돌하면 </a:t>
                      </a:r>
                      <a:r>
                        <a:rPr lang="en-US" altLang="ko-KR" sz="1200" dirty="0"/>
                        <a:t>True </a:t>
                      </a:r>
                      <a:r>
                        <a:rPr lang="ko-KR" altLang="en-US" sz="1200" dirty="0"/>
                        <a:t>형을 리턴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충돌 하지 않으면 </a:t>
                      </a:r>
                      <a:r>
                        <a:rPr lang="en-US" altLang="ko-KR" sz="1200" dirty="0"/>
                        <a:t>False</a:t>
                      </a:r>
                      <a:r>
                        <a:rPr lang="ko-KR" altLang="en-US" sz="1200" dirty="0"/>
                        <a:t> 리턴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좌표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GameBoardInfo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True, False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 PC </a:t>
                      </a:r>
                      <a:r>
                        <a:rPr lang="ko-KR" altLang="en-US" sz="1200" dirty="0"/>
                        <a:t>진행 하여 </a:t>
                      </a: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충돌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 PC</a:t>
                      </a:r>
                      <a:r>
                        <a:rPr lang="ko-KR" altLang="en-US" sz="1200" dirty="0"/>
                        <a:t>가 진행 하여 </a:t>
                      </a: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충돌 검사 하여 </a:t>
                      </a:r>
                      <a:r>
                        <a:rPr lang="en-US" altLang="ko-KR" sz="1200" dirty="0"/>
                        <a:t>True, False </a:t>
                      </a:r>
                      <a:r>
                        <a:rPr lang="ko-KR" altLang="en-US" sz="1200" dirty="0"/>
                        <a:t>리턴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9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6DFD723-42FA-4574-90C4-0A7FC7BA41BB}"/>
              </a:ext>
            </a:extLst>
          </p:cNvPr>
          <p:cNvSpPr txBox="1"/>
          <p:nvPr/>
        </p:nvSpPr>
        <p:spPr>
          <a:xfrm>
            <a:off x="3725792" y="967725"/>
            <a:ext cx="48237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</a:t>
            </a:r>
            <a:r>
              <a:rPr lang="ko-KR" altLang="en-US" sz="2000" b="1" dirty="0" err="1"/>
              <a:t>세바스찬의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대모험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ko-KR" altLang="en-US" sz="1400" b="1" dirty="0"/>
              <a:t> 장르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퍼즐 게임</a:t>
            </a:r>
            <a:r>
              <a:rPr lang="en-US" altLang="ko-KR" sz="1400" dirty="0"/>
              <a:t>  </a:t>
            </a:r>
          </a:p>
          <a:p>
            <a:r>
              <a:rPr lang="en-US" altLang="ko-KR" sz="1400" dirty="0"/>
              <a:t>   - 3x3</a:t>
            </a:r>
            <a:r>
              <a:rPr lang="ko-KR" altLang="en-US" sz="1400" dirty="0"/>
              <a:t>블록이 </a:t>
            </a:r>
            <a:r>
              <a:rPr lang="en-US" altLang="ko-KR" sz="1400" dirty="0"/>
              <a:t>3</a:t>
            </a:r>
            <a:r>
              <a:rPr lang="ko-KR" altLang="en-US" sz="1400" dirty="0"/>
              <a:t>개가 생성된다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- 3</a:t>
            </a:r>
            <a:r>
              <a:rPr lang="ko-KR" altLang="en-US" sz="1400" dirty="0"/>
              <a:t>개중 </a:t>
            </a:r>
            <a:r>
              <a:rPr lang="en-US" altLang="ko-KR" sz="1400" dirty="0"/>
              <a:t>2</a:t>
            </a:r>
            <a:r>
              <a:rPr lang="ko-KR" altLang="en-US" sz="1400" dirty="0"/>
              <a:t>개를 이용해 </a:t>
            </a:r>
            <a:r>
              <a:rPr lang="en-US" altLang="ko-KR" sz="1400" dirty="0"/>
              <a:t>3x3</a:t>
            </a:r>
            <a:r>
              <a:rPr lang="ko-KR" altLang="en-US" sz="1400" dirty="0"/>
              <a:t>의 </a:t>
            </a:r>
            <a:r>
              <a:rPr lang="en-US" altLang="ko-KR" sz="1400" dirty="0"/>
              <a:t>9</a:t>
            </a:r>
            <a:r>
              <a:rPr lang="ko-KR" altLang="en-US" sz="1400" dirty="0"/>
              <a:t>칸 모두를 채우면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/>
              <a:t>  </a:t>
            </a:r>
            <a:r>
              <a:rPr lang="ko-KR" altLang="en-US" sz="1400" dirty="0"/>
              <a:t>캐릭터에서 불꽃이 나간다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앞에 있는 몬스터를 무찌른다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한문제를 통과할 때 마다 </a:t>
            </a:r>
            <a:r>
              <a:rPr lang="ko-KR" altLang="en-US" sz="1400" dirty="0" err="1"/>
              <a:t>피버점수가</a:t>
            </a:r>
            <a:r>
              <a:rPr lang="ko-KR" altLang="en-US" sz="1400" dirty="0"/>
              <a:t> 쌓이는데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피버</a:t>
            </a:r>
            <a:r>
              <a:rPr lang="ko-KR" altLang="en-US" sz="1400" dirty="0"/>
              <a:t> 점수가 모두 차면 </a:t>
            </a:r>
            <a:r>
              <a:rPr lang="ko-KR" altLang="en-US" sz="1400" dirty="0" err="1"/>
              <a:t>피버</a:t>
            </a:r>
            <a:r>
              <a:rPr lang="ko-KR" altLang="en-US" sz="1400" dirty="0"/>
              <a:t> 모드로 아무 키나 눌러도       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   </a:t>
            </a:r>
            <a:r>
              <a:rPr lang="en-US" altLang="ko-KR" sz="1400" dirty="0"/>
              <a:t>  </a:t>
            </a:r>
            <a:r>
              <a:rPr lang="ko-KR" altLang="en-US" sz="1400" dirty="0"/>
              <a:t>큰  불꽃이 나간다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B17B7-14E3-4758-827E-13D4D14F032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1C15A-65D2-46A7-9124-A4BF02375D84}"/>
              </a:ext>
            </a:extLst>
          </p:cNvPr>
          <p:cNvSpPr/>
          <p:nvPr/>
        </p:nvSpPr>
        <p:spPr>
          <a:xfrm flipV="1">
            <a:off x="3882980" y="1340564"/>
            <a:ext cx="3243329" cy="76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26D21-7CB7-4CA1-8BFC-CF17764135EA}"/>
              </a:ext>
            </a:extLst>
          </p:cNvPr>
          <p:cNvSpPr txBox="1"/>
          <p:nvPr/>
        </p:nvSpPr>
        <p:spPr>
          <a:xfrm>
            <a:off x="2137893" y="3722199"/>
            <a:ext cx="508286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1400" b="1" dirty="0"/>
              <a:t>장르 </a:t>
            </a:r>
            <a:r>
              <a:rPr lang="en-US" altLang="ko-KR" sz="1400" b="1" dirty="0"/>
              <a:t>:  </a:t>
            </a:r>
            <a:r>
              <a:rPr lang="ko-KR" altLang="en-US" sz="1400" b="1" dirty="0"/>
              <a:t>생존 게임</a:t>
            </a:r>
            <a:endParaRPr lang="en-US" altLang="ko-KR" b="1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생존자</a:t>
            </a:r>
            <a:r>
              <a:rPr lang="en-US" altLang="ko-KR" sz="1400" dirty="0"/>
              <a:t>(</a:t>
            </a:r>
            <a:r>
              <a:rPr lang="ko-KR" altLang="en-US" sz="1400" dirty="0"/>
              <a:t>제리</a:t>
            </a:r>
            <a:r>
              <a:rPr lang="en-US" altLang="ko-KR" sz="1400" dirty="0"/>
              <a:t>)</a:t>
            </a:r>
            <a:r>
              <a:rPr lang="ko-KR" altLang="en-US" sz="1400" dirty="0"/>
              <a:t>는 추격자</a:t>
            </a:r>
            <a:r>
              <a:rPr lang="en-US" altLang="ko-KR" sz="1400" dirty="0"/>
              <a:t>(</a:t>
            </a:r>
            <a:r>
              <a:rPr lang="ko-KR" altLang="en-US" sz="1400" dirty="0"/>
              <a:t>톰</a:t>
            </a:r>
            <a:r>
              <a:rPr lang="en-US" altLang="ko-KR" sz="1400" dirty="0"/>
              <a:t>)</a:t>
            </a:r>
            <a:r>
              <a:rPr lang="ko-KR" altLang="en-US" sz="1400" dirty="0"/>
              <a:t>이 통과 할 수 없을 만큼의</a:t>
            </a:r>
            <a:r>
              <a:rPr lang="en-US" altLang="ko-KR" sz="1400" dirty="0"/>
              <a:t> </a:t>
            </a:r>
            <a:r>
              <a:rPr lang="ko-KR" altLang="en-US" sz="1400" dirty="0"/>
              <a:t>생존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자</a:t>
            </a:r>
            <a:r>
              <a:rPr lang="en-US" altLang="ko-KR" sz="1400" dirty="0"/>
              <a:t>(</a:t>
            </a:r>
            <a:r>
              <a:rPr lang="ko-KR" altLang="en-US" sz="1400" dirty="0"/>
              <a:t>제리</a:t>
            </a:r>
            <a:r>
              <a:rPr lang="en-US" altLang="ko-KR" sz="1400" dirty="0"/>
              <a:t>)</a:t>
            </a:r>
            <a:r>
              <a:rPr lang="ko-KR" altLang="en-US" sz="1400" dirty="0"/>
              <a:t>는 추격자</a:t>
            </a:r>
            <a:r>
              <a:rPr lang="en-US" altLang="ko-KR" sz="1400" dirty="0"/>
              <a:t>(</a:t>
            </a:r>
            <a:r>
              <a:rPr lang="ko-KR" altLang="en-US" sz="1400" dirty="0"/>
              <a:t>톰</a:t>
            </a:r>
            <a:r>
              <a:rPr lang="en-US" altLang="ko-KR" sz="1400" dirty="0"/>
              <a:t>)</a:t>
            </a:r>
            <a:r>
              <a:rPr lang="ko-KR" altLang="en-US" sz="1400" dirty="0"/>
              <a:t>이 통과 할 수 없을 만큼의 크기로 벽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을 지어 톰을 따돌린다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그렇게 자신만의 영역을 만든 뒤</a:t>
            </a:r>
            <a:r>
              <a:rPr lang="en-US" altLang="ko-KR" sz="1400" dirty="0"/>
              <a:t> </a:t>
            </a:r>
            <a:r>
              <a:rPr lang="ko-KR" altLang="en-US" sz="1400" dirty="0"/>
              <a:t>가스</a:t>
            </a:r>
            <a:r>
              <a:rPr lang="en-US" altLang="ko-KR" sz="1400" dirty="0"/>
              <a:t>(</a:t>
            </a:r>
            <a:r>
              <a:rPr lang="ko-KR" altLang="en-US" sz="1400" dirty="0"/>
              <a:t>치즈</a:t>
            </a:r>
            <a:r>
              <a:rPr lang="en-US" altLang="ko-KR" sz="1400" dirty="0"/>
              <a:t>)</a:t>
            </a:r>
            <a:r>
              <a:rPr lang="ko-KR" altLang="en-US" sz="1400" dirty="0"/>
              <a:t>를 채집하여 톰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에게 복수할 기회를 엿본다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하지만 시간이 지날 수록 톰은 수가 늘어나고 </a:t>
            </a:r>
            <a:r>
              <a:rPr lang="ko-KR" altLang="en-US" sz="1400" dirty="0" err="1"/>
              <a:t>영악해지며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벽을</a:t>
            </a:r>
            <a:r>
              <a:rPr lang="en-US" altLang="ko-KR" sz="1400" dirty="0"/>
              <a:t> </a:t>
            </a:r>
            <a:r>
              <a:rPr lang="ko-KR" altLang="en-US" sz="1400" dirty="0"/>
              <a:t>통과할 수 있는 톰의 친구들이 생성되어 난이도가 올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 err="1"/>
              <a:t>라간다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톰의 이동방향은 랜덤으로 움직이고 가급적 제리를</a:t>
            </a:r>
            <a:r>
              <a:rPr lang="en-US" altLang="ko-KR" sz="1400" dirty="0"/>
              <a:t> </a:t>
            </a:r>
            <a:r>
              <a:rPr lang="ko-KR" altLang="en-US" sz="1400" dirty="0"/>
              <a:t>쫓는다</a:t>
            </a:r>
            <a:r>
              <a:rPr lang="en-US" altLang="ko-KR" sz="1400" dirty="0"/>
              <a:t>. </a:t>
            </a:r>
          </a:p>
          <a:p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6CD178-2FAF-476E-BD30-319484506446}"/>
              </a:ext>
            </a:extLst>
          </p:cNvPr>
          <p:cNvSpPr/>
          <p:nvPr/>
        </p:nvSpPr>
        <p:spPr>
          <a:xfrm>
            <a:off x="7476565" y="3854515"/>
            <a:ext cx="3776106" cy="654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38A4D1-7D61-40E6-BBD0-8247FB648C1E}"/>
              </a:ext>
            </a:extLst>
          </p:cNvPr>
          <p:cNvCxnSpPr>
            <a:cxnSpLocks/>
          </p:cNvCxnSpPr>
          <p:nvPr/>
        </p:nvCxnSpPr>
        <p:spPr>
          <a:xfrm flipV="1">
            <a:off x="541457" y="3619021"/>
            <a:ext cx="6050800" cy="68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A4317D-7322-4117-81F6-366294AF3B10}"/>
              </a:ext>
            </a:extLst>
          </p:cNvPr>
          <p:cNvCxnSpPr>
            <a:cxnSpLocks/>
          </p:cNvCxnSpPr>
          <p:nvPr/>
        </p:nvCxnSpPr>
        <p:spPr>
          <a:xfrm flipV="1">
            <a:off x="6557875" y="3239668"/>
            <a:ext cx="2341426" cy="37935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57E28D-3CB3-4185-B4BF-0696C0436EB8}"/>
              </a:ext>
            </a:extLst>
          </p:cNvPr>
          <p:cNvCxnSpPr>
            <a:cxnSpLocks/>
          </p:cNvCxnSpPr>
          <p:nvPr/>
        </p:nvCxnSpPr>
        <p:spPr>
          <a:xfrm>
            <a:off x="8923981" y="3239668"/>
            <a:ext cx="242930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13F0071-39B7-4298-A1D2-E8A60FE0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75" y="967724"/>
            <a:ext cx="3059782" cy="2351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9FE82A-E113-423E-9989-8077BA174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65" y="4018917"/>
            <a:ext cx="3751864" cy="23449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304272-F7CC-4326-98B8-703D58A65B52}"/>
              </a:ext>
            </a:extLst>
          </p:cNvPr>
          <p:cNvSpPr txBox="1"/>
          <p:nvPr/>
        </p:nvSpPr>
        <p:spPr>
          <a:xfrm>
            <a:off x="512986" y="163100"/>
            <a:ext cx="5298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/>
              <a:t>시장조사</a:t>
            </a:r>
            <a:r>
              <a:rPr lang="en-US" altLang="ko-KR" sz="2700" b="1" dirty="0"/>
              <a:t> / </a:t>
            </a:r>
            <a:r>
              <a:rPr lang="ko-KR" altLang="en-US" sz="2700" b="1" dirty="0"/>
              <a:t>벤치 마킹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722DDC-EA0B-4B46-990C-D2D20799E3F1}"/>
              </a:ext>
            </a:extLst>
          </p:cNvPr>
          <p:cNvSpPr/>
          <p:nvPr/>
        </p:nvSpPr>
        <p:spPr>
          <a:xfrm flipV="1">
            <a:off x="-1" y="655164"/>
            <a:ext cx="3872345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5620B-25EB-48D3-8842-BDD45843CCCB}"/>
              </a:ext>
            </a:extLst>
          </p:cNvPr>
          <p:cNvSpPr txBox="1"/>
          <p:nvPr/>
        </p:nvSpPr>
        <p:spPr>
          <a:xfrm>
            <a:off x="7401118" y="3475162"/>
            <a:ext cx="415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스타크래프트 </a:t>
            </a:r>
            <a:r>
              <a:rPr lang="ko-KR" altLang="en-US" sz="2000" b="1" dirty="0" err="1"/>
              <a:t>유즈맵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톰과 제리</a:t>
            </a:r>
            <a:endParaRPr lang="ko-KR" altLang="en-US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443860-3725-48FD-BD6B-E4DFE007E6AA}"/>
              </a:ext>
            </a:extLst>
          </p:cNvPr>
          <p:cNvSpPr/>
          <p:nvPr/>
        </p:nvSpPr>
        <p:spPr>
          <a:xfrm>
            <a:off x="2036966" y="4051156"/>
            <a:ext cx="45719" cy="21454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28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79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세이브존 도착 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세이브존 도착 검사를 해준다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도착하면 </a:t>
                      </a:r>
                      <a:r>
                        <a:rPr lang="en-US" altLang="ko-KR" sz="1200" dirty="0"/>
                        <a:t>True </a:t>
                      </a:r>
                      <a:r>
                        <a:rPr lang="ko-KR" altLang="en-US" sz="1200" dirty="0"/>
                        <a:t>형을 </a:t>
                      </a:r>
                      <a:r>
                        <a:rPr lang="ko-KR" altLang="en-US" sz="1200" dirty="0" err="1"/>
                        <a:t>리턴해주고</a:t>
                      </a:r>
                      <a:r>
                        <a:rPr lang="ko-KR" altLang="en-US" sz="1200" dirty="0"/>
                        <a:t> 도착 하지 않으면 </a:t>
                      </a:r>
                      <a:r>
                        <a:rPr lang="en-US" altLang="ko-KR" sz="1200" dirty="0"/>
                        <a:t>False</a:t>
                      </a:r>
                      <a:r>
                        <a:rPr lang="ko-KR" altLang="en-US" sz="1200" dirty="0"/>
                        <a:t> 리턴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좌표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GameBoardInfo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True, False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PC </a:t>
                      </a:r>
                      <a:r>
                        <a:rPr lang="ko-KR" altLang="en-US" sz="1200" dirty="0"/>
                        <a:t>진행 하여 아이템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세이브존 도착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가 진행 하여 아이템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세이브 존 도착 검사 하여 </a:t>
                      </a:r>
                      <a:r>
                        <a:rPr lang="en-US" altLang="ko-KR" sz="1200" dirty="0"/>
                        <a:t>True, False </a:t>
                      </a:r>
                      <a:r>
                        <a:rPr lang="ko-KR" altLang="en-US" sz="1200" dirty="0"/>
                        <a:t>리턴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599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Puzzle Limit Time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 제한 시간이며 스테이지마다 시간이 상이하다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시간 감소 하는 형식이며 시간 도달 했을 경우 라이프 감소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후 새로운 퍼즐 조합 출력 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퍼즐 제한 시간</a:t>
                      </a:r>
                      <a:r>
                        <a:rPr lang="en-US" altLang="ko-KR" sz="1200" dirty="0"/>
                        <a:t>, Life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P1</a:t>
                      </a:r>
                      <a:r>
                        <a:rPr lang="ko-KR" altLang="en-US" sz="1200" dirty="0"/>
                        <a:t> 호출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퍼즐 제한 시간 도달 후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퍼즐 제한 시간 정상 작동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퍼즐 제한 시간 도달 후 라이프 감소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퍼즐 제한 시간 도달 후 새로운 퍼즐 조합 출력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P1, G3, G6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280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Combo </a:t>
                      </a:r>
                      <a:r>
                        <a:rPr lang="ko-KR" altLang="en-US" sz="1200" dirty="0"/>
                        <a:t>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충돌 했을 경우 랜덤으로 정해지는 콤보를 수행 유도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콤보를 충족했을 경우에만 탈출 할 수 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Combo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충돌 후 퍼즐 콤보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충돌 후 주어진 콤보 도달시에만 탈출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G4, T4, M2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416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벽 충돌 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가 올바른 진행 방향으로 이동으로만 이동 할 수 있도록 벽 충돌 검사를 실시</a:t>
                      </a:r>
                      <a:r>
                        <a:rPr lang="en-US" altLang="ko-KR" sz="1200" dirty="0"/>
                        <a:t> True,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False </a:t>
                      </a:r>
                      <a:r>
                        <a:rPr lang="ko-KR" altLang="en-US" sz="1200" dirty="0"/>
                        <a:t>리턴 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좌표 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dirty="0" err="1"/>
                        <a:t>GameBoardINFO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True, False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 PC </a:t>
                      </a:r>
                      <a:r>
                        <a:rPr lang="ko-KR" altLang="en-US" sz="1200" dirty="0"/>
                        <a:t>진행 시켜 벽 충돌 시 통과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가 벽 충돌 시 벽을 통과 하는지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올바른 </a:t>
                      </a:r>
                      <a:r>
                        <a:rPr lang="en-US" altLang="ko-KR" sz="1200" dirty="0"/>
                        <a:t>True, False </a:t>
                      </a:r>
                      <a:r>
                        <a:rPr lang="ko-KR" altLang="en-US" sz="1200" dirty="0"/>
                        <a:t>값 리턴 해주는지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976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891136"/>
          <a:ext cx="8712966" cy="5058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기본 </a:t>
                      </a:r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움직임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김지수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latinLnBrk="1"/>
                      <a:r>
                        <a:rPr lang="ko-KR" altLang="en-US" sz="1200" dirty="0"/>
                        <a:t>신현욱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작성일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변경일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2018-10-30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릴리즈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버전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 완성 시 진행 방향으로만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칸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존이 아닌 이상 별도의 키를 받아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를 움직일 수 없다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의 현재 위치 좌표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조합 완성 여부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의 다음 위치 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 완성 후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 움직임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존 </a:t>
                      </a:r>
                      <a:r>
                        <a:rPr lang="ko-KR" altLang="en-US" sz="1200" dirty="0" err="1"/>
                        <a:t>아닌곳</a:t>
                      </a:r>
                      <a:r>
                        <a:rPr lang="ko-KR" altLang="en-US" sz="1200" dirty="0"/>
                        <a:t> 에서 방향키 입력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가 퍼즐 완성 후 진행방향으로만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칸 이동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존이 아닌 곳에서 방향키 입력 시 이동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99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89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키보드입력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퍼즐선택키 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q,w,e,r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사용키 </a:t>
                      </a:r>
                      <a:r>
                        <a:rPr lang="en-US" altLang="ko-KR" sz="1200" dirty="0"/>
                        <a:t>(s)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 일시 정지 키 </a:t>
                      </a:r>
                      <a:r>
                        <a:rPr lang="en-US" altLang="ko-KR" sz="1200" dirty="0"/>
                        <a:t>(p)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Player </a:t>
                      </a:r>
                      <a:r>
                        <a:rPr lang="ko-KR" altLang="en-US" sz="1200" dirty="0"/>
                        <a:t>아이템존 이동키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방향키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키보드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키보드가 입력을 받아서 데이터가 저장되는지 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키보드 입력을 정상적으로 </a:t>
                      </a:r>
                      <a:r>
                        <a:rPr lang="ko-KR" altLang="en-US" sz="1200" dirty="0" err="1"/>
                        <a:t>받을수</a:t>
                      </a:r>
                      <a:r>
                        <a:rPr lang="ko-KR" altLang="en-US" sz="1200" dirty="0"/>
                        <a:t> 있는지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332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89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퍼즐 선택 </a:t>
                      </a:r>
                      <a:r>
                        <a:rPr lang="en-US" altLang="ko-KR" sz="1200" dirty="0"/>
                        <a:t>Q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주어진 퍼즐에서 하나의 퍼즐을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키보드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Q</a:t>
                      </a:r>
                      <a:r>
                        <a:rPr lang="ko-KR" altLang="en-US" sz="1200" dirty="0"/>
                        <a:t>키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키보드에서 </a:t>
                      </a:r>
                      <a:r>
                        <a:rPr lang="en-US" altLang="ko-KR" sz="1200" dirty="0"/>
                        <a:t>Q</a:t>
                      </a:r>
                      <a:r>
                        <a:rPr lang="ko-KR" altLang="en-US" sz="1200" dirty="0"/>
                        <a:t>를 눌렀을 때 첫번째 퍼즐만 정상적으로 선택되는지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808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89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퍼즐 선택 </a:t>
                      </a:r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주어진 퍼즐에서 하나의 퍼즐을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키보드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W</a:t>
                      </a:r>
                      <a:r>
                        <a:rPr lang="ko-KR" altLang="en-US" sz="1200" dirty="0"/>
                        <a:t>키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키보드에서 </a:t>
                      </a:r>
                      <a:r>
                        <a:rPr lang="en-US" altLang="ko-KR" sz="1200" dirty="0"/>
                        <a:t>W</a:t>
                      </a:r>
                      <a:r>
                        <a:rPr lang="ko-KR" altLang="en-US" sz="1200" dirty="0"/>
                        <a:t>를 눌렀을 때 두번째 퍼즐만 정상적으로 선택되는지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937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89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퍼즐 선택 </a:t>
                      </a:r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주어진 퍼즐에서 하나의 퍼즐을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키보드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E</a:t>
                      </a:r>
                      <a:r>
                        <a:rPr lang="ko-KR" altLang="en-US" sz="1200" dirty="0"/>
                        <a:t>키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키보드에서 </a:t>
                      </a:r>
                      <a:r>
                        <a:rPr lang="en-US" altLang="ko-KR" sz="1200" dirty="0"/>
                        <a:t>E</a:t>
                      </a:r>
                      <a:r>
                        <a:rPr lang="ko-KR" altLang="en-US" sz="1200" dirty="0"/>
                        <a:t>를 눌렀을 때 세번째 퍼즐만 정상적으로 선택되는지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85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89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퍼즐 선택 </a:t>
                      </a:r>
                      <a:r>
                        <a:rPr lang="en-US" altLang="ko-KR" sz="1200" dirty="0"/>
                        <a:t>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주어진 퍼즐에서 하나의 퍼즐을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키보드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R</a:t>
                      </a:r>
                      <a:r>
                        <a:rPr lang="ko-KR" altLang="en-US" sz="1200" dirty="0"/>
                        <a:t>키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키보드에서 </a:t>
                      </a:r>
                      <a:r>
                        <a:rPr lang="en-US" altLang="ko-KR" sz="1200" dirty="0"/>
                        <a:t>R</a:t>
                      </a:r>
                      <a:r>
                        <a:rPr lang="ko-KR" altLang="en-US" sz="1200" dirty="0"/>
                        <a:t>를 눌렀을 때 네번째 퍼즐만 정상적으로 선택되는지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987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C5D362-9F54-454F-BEB8-DA4949A5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84" y="974164"/>
            <a:ext cx="1900225" cy="33781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DFD723-42FA-4574-90C4-0A7FC7BA41BB}"/>
              </a:ext>
            </a:extLst>
          </p:cNvPr>
          <p:cNvSpPr txBox="1"/>
          <p:nvPr/>
        </p:nvSpPr>
        <p:spPr>
          <a:xfrm>
            <a:off x="2837263" y="1004046"/>
            <a:ext cx="482379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Temple Run</a:t>
            </a:r>
          </a:p>
          <a:p>
            <a:endParaRPr lang="en-US" altLang="ko-KR" dirty="0"/>
          </a:p>
          <a:p>
            <a:r>
              <a:rPr lang="ko-KR" altLang="en-US" sz="1400" b="1" dirty="0"/>
              <a:t>장르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런 게임</a:t>
            </a:r>
            <a:endParaRPr lang="en-US" altLang="ko-KR" sz="1400" b="1" dirty="0"/>
          </a:p>
          <a:p>
            <a:r>
              <a:rPr lang="en-US" altLang="ko-KR" sz="1400" dirty="0"/>
              <a:t>   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플레이어가 계속 달리며 장애물을 피하는 게임이다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단조롭게 앞으로만 달리는게 아니고 화면을 밀어 좌</a:t>
            </a:r>
            <a:r>
              <a:rPr lang="en-US" altLang="ko-KR" sz="1400" dirty="0"/>
              <a:t>,</a:t>
            </a:r>
            <a:r>
              <a:rPr lang="ko-KR" altLang="en-US" sz="1400" dirty="0"/>
              <a:t>우로 회전을 하여 지루하지 않게 해준다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점수가 올라감에 따라 다양한 장애물</a:t>
            </a:r>
            <a:r>
              <a:rPr lang="en-US" altLang="ko-KR" sz="1400" dirty="0"/>
              <a:t>, </a:t>
            </a:r>
            <a:r>
              <a:rPr lang="ko-KR" altLang="en-US" sz="1400" dirty="0"/>
              <a:t>지형 등이 등장하면서 집중력이 요구된다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게임 속에서 모은 코인으로 아이템을 사서 게임을 더욱 </a:t>
            </a:r>
            <a:r>
              <a:rPr lang="ko-KR" altLang="en-US" sz="1400" dirty="0" err="1"/>
              <a:t>재밌게</a:t>
            </a:r>
            <a:r>
              <a:rPr lang="ko-KR" altLang="en-US" sz="1400" dirty="0"/>
              <a:t> 즐길 수 있다</a:t>
            </a:r>
            <a:r>
              <a:rPr lang="en-US" altLang="ko-KR" sz="14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0B17B7-14E3-4758-827E-13D4D14F032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1C15A-65D2-46A7-9124-A4BF02375D84}"/>
              </a:ext>
            </a:extLst>
          </p:cNvPr>
          <p:cNvSpPr/>
          <p:nvPr/>
        </p:nvSpPr>
        <p:spPr>
          <a:xfrm>
            <a:off x="2928471" y="1380564"/>
            <a:ext cx="1662847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26D21-7CB7-4CA1-8BFC-CF17764135EA}"/>
              </a:ext>
            </a:extLst>
          </p:cNvPr>
          <p:cNvSpPr txBox="1"/>
          <p:nvPr/>
        </p:nvSpPr>
        <p:spPr>
          <a:xfrm>
            <a:off x="3400085" y="3857280"/>
            <a:ext cx="48237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sz="1400" b="1" dirty="0"/>
              <a:t> </a:t>
            </a:r>
            <a:r>
              <a:rPr lang="ko-KR" altLang="en-US" sz="1400" b="1" dirty="0"/>
              <a:t>장르 </a:t>
            </a:r>
            <a:r>
              <a:rPr lang="en-US" altLang="ko-KR" sz="1400" b="1" dirty="0"/>
              <a:t>:  </a:t>
            </a:r>
            <a:r>
              <a:rPr lang="ko-KR" altLang="en-US" sz="1400" b="1" dirty="0"/>
              <a:t>보드 게임</a:t>
            </a:r>
            <a:endParaRPr lang="en-US" altLang="ko-KR" b="1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두개의 주사위를 굴려 도착한 곳에 건물을 짓고</a:t>
            </a:r>
            <a:r>
              <a:rPr lang="en-US" altLang="ko-KR" sz="1400" dirty="0"/>
              <a:t>, </a:t>
            </a:r>
            <a:r>
              <a:rPr lang="ko-KR" altLang="en-US" sz="1400" dirty="0"/>
              <a:t>랜드마크를 수집하는 보드게임이다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조작법도 간단하고</a:t>
            </a:r>
            <a:r>
              <a:rPr lang="en-US" altLang="ko-KR" sz="1400" dirty="0"/>
              <a:t>, </a:t>
            </a:r>
            <a:r>
              <a:rPr lang="ko-KR" altLang="en-US" sz="1400" dirty="0"/>
              <a:t>룰도 어렵지 않기 때문에 남녀노소 누구나 쉽게 이해하고 플레이할 수 있는 게임이다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실력도 중요하지만 주사위를 굴리기때문에 운도 좋아야 하는 게임이다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 </a:t>
            </a:r>
            <a:r>
              <a:rPr lang="en-US" altLang="ko-KR" sz="1400" dirty="0"/>
              <a:t>2:2 </a:t>
            </a:r>
            <a:r>
              <a:rPr lang="ko-KR" altLang="en-US" sz="1400" dirty="0" err="1"/>
              <a:t>팀전도</a:t>
            </a:r>
            <a:r>
              <a:rPr lang="ko-KR" altLang="en-US" sz="1400" dirty="0"/>
              <a:t> 가능하여 친구나 애인과 함께하기에도 적합하다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6CD178-2FAF-476E-BD30-319484506446}"/>
              </a:ext>
            </a:extLst>
          </p:cNvPr>
          <p:cNvSpPr/>
          <p:nvPr/>
        </p:nvSpPr>
        <p:spPr>
          <a:xfrm>
            <a:off x="9622302" y="4086665"/>
            <a:ext cx="1771815" cy="5779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38A4D1-7D61-40E6-BBD0-8247FB648C1E}"/>
              </a:ext>
            </a:extLst>
          </p:cNvPr>
          <p:cNvCxnSpPr>
            <a:cxnSpLocks/>
          </p:cNvCxnSpPr>
          <p:nvPr/>
        </p:nvCxnSpPr>
        <p:spPr>
          <a:xfrm>
            <a:off x="2928471" y="3857280"/>
            <a:ext cx="4264380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A4317D-7322-4117-81F6-366294AF3B10}"/>
              </a:ext>
            </a:extLst>
          </p:cNvPr>
          <p:cNvCxnSpPr>
            <a:cxnSpLocks/>
          </p:cNvCxnSpPr>
          <p:nvPr/>
        </p:nvCxnSpPr>
        <p:spPr>
          <a:xfrm flipV="1">
            <a:off x="7192851" y="3000720"/>
            <a:ext cx="1637590" cy="85656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57E28D-3CB3-4185-B4BF-0696C0436EB8}"/>
              </a:ext>
            </a:extLst>
          </p:cNvPr>
          <p:cNvCxnSpPr>
            <a:cxnSpLocks/>
          </p:cNvCxnSpPr>
          <p:nvPr/>
        </p:nvCxnSpPr>
        <p:spPr>
          <a:xfrm>
            <a:off x="8830441" y="3012803"/>
            <a:ext cx="242930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1A18568-212F-4964-9623-1C78AE492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84" y="974164"/>
            <a:ext cx="1897130" cy="33726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5A4776-C132-4CA5-A2B7-950D2519F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010" y="4327714"/>
            <a:ext cx="3284606" cy="1847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A8CF63-ABE8-4B34-AC3F-44DFA1EAA54C}"/>
              </a:ext>
            </a:extLst>
          </p:cNvPr>
          <p:cNvSpPr txBox="1"/>
          <p:nvPr/>
        </p:nvSpPr>
        <p:spPr>
          <a:xfrm>
            <a:off x="9077353" y="3692387"/>
            <a:ext cx="2460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          </a:t>
            </a:r>
            <a:r>
              <a:rPr lang="ko-KR" altLang="en-US" sz="2000" b="1" dirty="0" err="1"/>
              <a:t>프렌즈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마블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63E30-9B28-475E-82EC-6F9D4620F4D9}"/>
              </a:ext>
            </a:extLst>
          </p:cNvPr>
          <p:cNvSpPr txBox="1"/>
          <p:nvPr/>
        </p:nvSpPr>
        <p:spPr>
          <a:xfrm>
            <a:off x="512986" y="163100"/>
            <a:ext cx="5298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/>
              <a:t>시장조사</a:t>
            </a:r>
            <a:r>
              <a:rPr lang="en-US" altLang="ko-KR" sz="2700" b="1" dirty="0"/>
              <a:t> / </a:t>
            </a:r>
            <a:r>
              <a:rPr lang="ko-KR" altLang="en-US" sz="2700" b="1" dirty="0"/>
              <a:t>벤치 마킹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8EACA-442C-4627-AA01-29F6C625424D}"/>
              </a:ext>
            </a:extLst>
          </p:cNvPr>
          <p:cNvSpPr/>
          <p:nvPr/>
        </p:nvSpPr>
        <p:spPr>
          <a:xfrm flipV="1">
            <a:off x="-1" y="655164"/>
            <a:ext cx="3872345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791F50-DD55-4950-917B-E9A8119A6E33}"/>
              </a:ext>
            </a:extLst>
          </p:cNvPr>
          <p:cNvSpPr/>
          <p:nvPr/>
        </p:nvSpPr>
        <p:spPr>
          <a:xfrm>
            <a:off x="3374130" y="4186475"/>
            <a:ext cx="45719" cy="21029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13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89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아이템 존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아이템 존이 등장하였을 때 방향키를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 err="1"/>
                        <a:t>입력받아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를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의 현재 좌표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아이템 존의 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의 다음 위치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아이템 존 에서 방향키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아이템 존 에서 방향키 입력할 때 </a:t>
                      </a:r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가 정상적으로 이동 되는지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관련요구사항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976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89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세이브 존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세이브 존이 등장하였을 때 방향키를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 err="1"/>
                        <a:t>입력받아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를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의 현재 좌표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세이브 존의 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의 다음 위치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세이브 존 에서 방향키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세이브 존 에서 방향키 입력할 때 </a:t>
                      </a:r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가 정상적으로 이동 되는지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관련요구사항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369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89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일시 정지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사용자가 </a:t>
                      </a:r>
                      <a:r>
                        <a:rPr lang="en-US" altLang="ko-KR" sz="1200" dirty="0"/>
                        <a:t>p</a:t>
                      </a:r>
                      <a:r>
                        <a:rPr lang="ko-KR" altLang="en-US" sz="1200" dirty="0"/>
                        <a:t>키를 입력할 경우 모든 게임이 멈춤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키보드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어느 상황이든 </a:t>
                      </a:r>
                      <a:r>
                        <a:rPr lang="en-US" altLang="ko-KR" sz="1200" dirty="0"/>
                        <a:t>p</a:t>
                      </a:r>
                      <a:r>
                        <a:rPr lang="ko-KR" altLang="en-US" sz="1200" dirty="0"/>
                        <a:t>키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어느 상황에도 </a:t>
                      </a:r>
                      <a:r>
                        <a:rPr lang="en-US" altLang="ko-KR" sz="1200" dirty="0"/>
                        <a:t>p</a:t>
                      </a:r>
                      <a:r>
                        <a:rPr lang="ko-KR" altLang="en-US" sz="1200" dirty="0"/>
                        <a:t>키를 입력하였을 때 게임이 일시 정지하는지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관련요구사항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930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89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프로그램을 실행 후 처음에 키보드입력을 받아야 게임을 실행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키보드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초기화면에서 </a:t>
                      </a:r>
                      <a:r>
                        <a:rPr lang="ko-KR" altLang="en-US" sz="1200" dirty="0" err="1"/>
                        <a:t>아무키나</a:t>
                      </a:r>
                      <a:r>
                        <a:rPr lang="ko-KR" altLang="en-US" sz="1200" dirty="0"/>
                        <a:t> 입력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초기화면에서 기존에 작동하는 키를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초기화면에서 </a:t>
                      </a:r>
                      <a:r>
                        <a:rPr lang="ko-KR" altLang="en-US" sz="1200" dirty="0" err="1"/>
                        <a:t>아무키나</a:t>
                      </a:r>
                      <a:r>
                        <a:rPr lang="ko-KR" altLang="en-US" sz="1200" dirty="0"/>
                        <a:t> 입력을 받아도 실행하는지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초기화면에서 기존에 작동하는 키를 </a:t>
                      </a:r>
                      <a:r>
                        <a:rPr lang="ko-KR" altLang="en-US" sz="1200" dirty="0" err="1"/>
                        <a:t>입력받아도</a:t>
                      </a:r>
                      <a:r>
                        <a:rPr lang="ko-KR" altLang="en-US" sz="1200" dirty="0"/>
                        <a:t> 게임 실행하는지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관련요구사항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154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891136"/>
          <a:ext cx="8712966" cy="5079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Npc</a:t>
                      </a:r>
                      <a:r>
                        <a:rPr lang="ko-KR" altLang="en-US" sz="1200" dirty="0"/>
                        <a:t>만났을 때 </a:t>
                      </a:r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움직임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작성일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변경일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릴리즈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버전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가 </a:t>
                      </a:r>
                      <a:r>
                        <a:rPr lang="en-US" altLang="ko-KR" sz="1200" dirty="0" err="1"/>
                        <a:t>Npc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만났을때</a:t>
                      </a:r>
                      <a:r>
                        <a:rPr lang="ko-KR" altLang="en-US" sz="1200" dirty="0"/>
                        <a:t> 퀘스트를 수행하기전까지 이동할 수 없다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 err="1"/>
                        <a:t>Npc</a:t>
                      </a:r>
                      <a:r>
                        <a:rPr lang="ko-KR" altLang="en-US" sz="1200" dirty="0"/>
                        <a:t>충돌검사 </a:t>
                      </a:r>
                      <a:r>
                        <a:rPr lang="en-US" altLang="ko-KR" sz="1200" dirty="0"/>
                        <a:t>,Player</a:t>
                      </a:r>
                      <a:r>
                        <a:rPr lang="ko-KR" altLang="en-US" sz="1200" dirty="0"/>
                        <a:t>좌표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Npc</a:t>
                      </a:r>
                      <a:r>
                        <a:rPr lang="ko-KR" altLang="en-US" sz="1200" dirty="0"/>
                        <a:t>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err="1"/>
                        <a:t>Npc</a:t>
                      </a:r>
                      <a:r>
                        <a:rPr lang="ko-KR" altLang="en-US" sz="1200" dirty="0"/>
                        <a:t>를 만났을 때</a:t>
                      </a:r>
                      <a:r>
                        <a:rPr lang="en-US" altLang="ko-KR" sz="1200" dirty="0"/>
                        <a:t> Player</a:t>
                      </a:r>
                      <a:r>
                        <a:rPr lang="ko-KR" altLang="en-US" sz="1200" dirty="0"/>
                        <a:t>의 움직임 확인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퀘스트 </a:t>
                      </a:r>
                      <a:r>
                        <a:rPr lang="ko-KR" altLang="en-US" sz="1200" dirty="0" err="1"/>
                        <a:t>완료후</a:t>
                      </a:r>
                      <a:r>
                        <a:rPr lang="ko-KR" altLang="en-US" sz="1200" dirty="0"/>
                        <a:t> 움직임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err="1"/>
                        <a:t>Npc</a:t>
                      </a:r>
                      <a:r>
                        <a:rPr lang="ko-KR" altLang="en-US" sz="1200" dirty="0"/>
                        <a:t>를 만났을 때</a:t>
                      </a:r>
                      <a:r>
                        <a:rPr lang="en-US" altLang="ko-KR" sz="1200" dirty="0"/>
                        <a:t> Player</a:t>
                      </a:r>
                      <a:r>
                        <a:rPr lang="ko-KR" altLang="en-US" sz="1200" dirty="0"/>
                        <a:t>의 이동하지 않는지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퀘스트 완료 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퍼즐완성 했을 때 진행방향으로 한 칸 가는지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285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89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NPC(</a:t>
                      </a:r>
                      <a:r>
                        <a:rPr lang="ko-KR" altLang="en-US" sz="1200" dirty="0"/>
                        <a:t>장애물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지갑 없는 후배의 유혹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방의 유혹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사이비 종교의 전도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도움이 필요하신 어르신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Npc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종류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각 </a:t>
                      </a:r>
                      <a:r>
                        <a:rPr lang="en-US" altLang="ko-KR" sz="1200" dirty="0" err="1"/>
                        <a:t>Npc</a:t>
                      </a:r>
                      <a:r>
                        <a:rPr lang="ko-KR" altLang="en-US" sz="1200" dirty="0"/>
                        <a:t>의 퀘스트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상테메시지창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가 </a:t>
                      </a:r>
                      <a:r>
                        <a:rPr lang="en-US" altLang="ko-KR" sz="1200" dirty="0" err="1"/>
                        <a:t>Npc</a:t>
                      </a:r>
                      <a:r>
                        <a:rPr lang="ko-KR" altLang="en-US" sz="1200" dirty="0"/>
                        <a:t>를 만났을 때 주어지는 퀘스트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가 </a:t>
                      </a:r>
                      <a:r>
                        <a:rPr lang="en-US" altLang="ko-KR" sz="1200" dirty="0" err="1"/>
                        <a:t>Npc</a:t>
                      </a:r>
                      <a:r>
                        <a:rPr lang="ko-KR" altLang="en-US" sz="1200" dirty="0"/>
                        <a:t>를 만났을 때 주어지는 퀘스트가 각자 </a:t>
                      </a:r>
                      <a:r>
                        <a:rPr lang="en-US" altLang="ko-KR" sz="1200" dirty="0" err="1"/>
                        <a:t>Npc</a:t>
                      </a:r>
                      <a:r>
                        <a:rPr lang="ko-KR" altLang="en-US" sz="1200" dirty="0"/>
                        <a:t>마다 </a:t>
                      </a:r>
                      <a:r>
                        <a:rPr lang="ko-KR" altLang="en-US" sz="1200" dirty="0" err="1"/>
                        <a:t>다른지</a:t>
                      </a:r>
                      <a:r>
                        <a:rPr lang="ko-KR" altLang="en-US" sz="1200" dirty="0"/>
                        <a:t> 여부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879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9478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스테이지 </a:t>
                      </a:r>
                      <a:r>
                        <a:rPr lang="ko-KR" altLang="en-US" sz="1200" dirty="0" err="1"/>
                        <a:t>증가시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백스텝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Stage2 </a:t>
                      </a:r>
                      <a:r>
                        <a:rPr lang="ko-KR" altLang="en-US" sz="1200" dirty="0"/>
                        <a:t>가 되면 </a:t>
                      </a:r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초에 </a:t>
                      </a:r>
                      <a:r>
                        <a:rPr lang="ko-KR" altLang="en-US" sz="1200" dirty="0" err="1"/>
                        <a:t>한칸씩</a:t>
                      </a:r>
                      <a:r>
                        <a:rPr lang="ko-KR" altLang="en-US" sz="1200" dirty="0"/>
                        <a:t> 시작점 쪽으로 밀린다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의 현재좌표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시간</a:t>
                      </a:r>
                      <a:r>
                        <a:rPr lang="en-US" altLang="ko-KR" sz="1200" dirty="0"/>
                        <a:t>, stage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Player</a:t>
                      </a:r>
                      <a:r>
                        <a:rPr lang="ko-KR" altLang="en-US" sz="1200" dirty="0"/>
                        <a:t>의 다음좌표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Stage2</a:t>
                      </a:r>
                      <a:r>
                        <a:rPr lang="ko-KR" altLang="en-US" sz="1200" dirty="0"/>
                        <a:t>에 아무 키를 입력하지 않는다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Stage1</a:t>
                      </a:r>
                      <a:r>
                        <a:rPr lang="ko-KR" altLang="en-US" sz="1200" dirty="0"/>
                        <a:t>에 아무 키를 입력하지 않는다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Stage2</a:t>
                      </a:r>
                      <a:r>
                        <a:rPr lang="ko-KR" altLang="en-US" sz="1200" dirty="0"/>
                        <a:t>부터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아무 키를 입력하지 않을 때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초에 한 칸 씩 뒤로 밀리는지 여부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Stage1</a:t>
                      </a:r>
                      <a:r>
                        <a:rPr lang="ko-KR" altLang="en-US" sz="1200" dirty="0"/>
                        <a:t>에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아무 키를 입력하지 않을 때 뒤로 밀리지 않고 있는지 여부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22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5130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스테이지 증가 시 퍼즐 완성 시간감소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</a:t>
                      </a:r>
                      <a:r>
                        <a:rPr lang="ko-KR" altLang="en-US" sz="1200" dirty="0"/>
                        <a:t>가 증가할수록 난이도 조절을 위해 퍼즐을 완성해야 하는 시간을 감소시킨다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Stage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</a:t>
                      </a:r>
                      <a:r>
                        <a:rPr lang="ko-KR" altLang="en-US" sz="1200" dirty="0"/>
                        <a:t>가 증가할수록 퍼즐 완성 해야 하는 시간확인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Stage1,2,3</a:t>
                      </a:r>
                      <a:r>
                        <a:rPr lang="ko-KR" altLang="en-US" sz="1200" dirty="0"/>
                        <a:t>에서 퍼즐 완성 제한시간 비교해서 점점 줄어드는지 여부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650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9478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스테이지 </a:t>
                      </a:r>
                      <a:r>
                        <a:rPr lang="ko-KR" altLang="en-US" sz="1200" dirty="0" err="1"/>
                        <a:t>증가시</a:t>
                      </a:r>
                      <a:r>
                        <a:rPr lang="ko-KR" altLang="en-US" sz="1200" dirty="0"/>
                        <a:t> 퍼즐의 개수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Stage2</a:t>
                      </a:r>
                      <a:r>
                        <a:rPr lang="ko-KR" altLang="en-US" sz="1200" dirty="0"/>
                        <a:t>에서 주어지는 퍼즐이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개에서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개로 증가한다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Stage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Stage2</a:t>
                      </a:r>
                      <a:r>
                        <a:rPr lang="ko-KR" altLang="en-US" sz="1200" dirty="0"/>
                        <a:t>에서 퍼즐을 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Stage1,Tutorial </a:t>
                      </a:r>
                      <a:r>
                        <a:rPr lang="ko-KR" altLang="en-US" sz="1200" dirty="0"/>
                        <a:t>에서 주어진 퍼즐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개에서 </a:t>
                      </a:r>
                      <a:r>
                        <a:rPr lang="en-US" altLang="ko-KR" sz="1200" dirty="0"/>
                        <a:t>Stage2</a:t>
                      </a:r>
                      <a:r>
                        <a:rPr lang="ko-KR" altLang="en-US" sz="1200" dirty="0"/>
                        <a:t>에서 부터는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개의 퍼즐이 주어진다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634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847528" y="1052736"/>
          <a:ext cx="8568954" cy="49478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8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스테이지 </a:t>
                      </a:r>
                      <a:r>
                        <a:rPr lang="ko-KR" altLang="en-US" sz="1200" dirty="0" err="1"/>
                        <a:t>증가시</a:t>
                      </a:r>
                      <a:r>
                        <a:rPr lang="ko-KR" altLang="en-US" sz="1200" dirty="0"/>
                        <a:t> 퍼즐 난이도 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강전호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Stage3</a:t>
                      </a:r>
                      <a:r>
                        <a:rPr lang="ko-KR" altLang="en-US" sz="1200" dirty="0"/>
                        <a:t>에서 퍼즐은 </a:t>
                      </a:r>
                      <a:r>
                        <a:rPr lang="en-US" altLang="ko-KR" sz="1200" dirty="0"/>
                        <a:t>4X4</a:t>
                      </a:r>
                      <a:r>
                        <a:rPr lang="ko-KR" altLang="en-US" sz="1200" dirty="0"/>
                        <a:t>로 주어진다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Stage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/>
                        <a:t>Stage3</a:t>
                      </a:r>
                      <a:r>
                        <a:rPr lang="ko-KR" altLang="en-US" sz="1200" dirty="0"/>
                        <a:t>에서 퍼즐을 확인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/>
                        <a:t>Stage2, Stage1, Tutorial </a:t>
                      </a:r>
                      <a:r>
                        <a:rPr lang="ko-KR" altLang="en-US" sz="1200" dirty="0"/>
                        <a:t>에서 주어진 퍼즐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개에서 </a:t>
                      </a:r>
                      <a:r>
                        <a:rPr lang="en-US" altLang="ko-KR" sz="1200" dirty="0"/>
                        <a:t>Stage3</a:t>
                      </a:r>
                      <a:r>
                        <a:rPr lang="ko-KR" altLang="en-US" sz="1200" dirty="0"/>
                        <a:t>에서는 </a:t>
                      </a:r>
                      <a:r>
                        <a:rPr lang="en-US" altLang="ko-KR" sz="1200" dirty="0"/>
                        <a:t>4X4</a:t>
                      </a:r>
                      <a:r>
                        <a:rPr lang="ko-KR" altLang="en-US" sz="1200" dirty="0"/>
                        <a:t>퍼즐이 주어지는지 여부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09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B17B7-14E3-4758-827E-13D4D14F032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63E30-9B28-475E-82EC-6F9D4620F4D9}"/>
              </a:ext>
            </a:extLst>
          </p:cNvPr>
          <p:cNvSpPr txBox="1"/>
          <p:nvPr/>
        </p:nvSpPr>
        <p:spPr>
          <a:xfrm>
            <a:off x="598903" y="170192"/>
            <a:ext cx="5298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/>
              <a:t>게임 장르</a:t>
            </a:r>
            <a:endParaRPr lang="ko-KR" altLang="en-US" sz="27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8EACA-442C-4627-AA01-29F6C625424D}"/>
              </a:ext>
            </a:extLst>
          </p:cNvPr>
          <p:cNvSpPr/>
          <p:nvPr/>
        </p:nvSpPr>
        <p:spPr>
          <a:xfrm flipV="1">
            <a:off x="-1" y="655163"/>
            <a:ext cx="2215427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B1F8C8-9DA7-4ECF-AE91-9FBAFAF2C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18" y="3793009"/>
            <a:ext cx="7945257" cy="10202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8E26F4-43C7-44CD-8492-8CF90DE4DD3B}"/>
              </a:ext>
            </a:extLst>
          </p:cNvPr>
          <p:cNvSpPr txBox="1"/>
          <p:nvPr/>
        </p:nvSpPr>
        <p:spPr>
          <a:xfrm>
            <a:off x="760977" y="1469225"/>
            <a:ext cx="78613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시장 조사를 하다가 </a:t>
            </a:r>
            <a:r>
              <a:rPr lang="en-US" altLang="ko-KR" sz="1600" dirty="0"/>
              <a:t>'</a:t>
            </a:r>
            <a:r>
              <a:rPr lang="ko-KR" altLang="en-US" sz="1600" dirty="0" err="1"/>
              <a:t>세바스찬의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대모험</a:t>
            </a:r>
            <a:r>
              <a:rPr lang="en-US" altLang="ko-KR" sz="1600" dirty="0"/>
              <a:t>'</a:t>
            </a:r>
            <a:r>
              <a:rPr lang="ko-KR" altLang="en-US" sz="1600" dirty="0"/>
              <a:t>이라는 게임을 발견하여 참신한 플레이 방식에</a:t>
            </a:r>
            <a:r>
              <a:rPr lang="en-US" altLang="ko-KR" sz="1600" dirty="0"/>
              <a:t> </a:t>
            </a:r>
            <a:r>
              <a:rPr lang="ko-KR" altLang="en-US" sz="1600" dirty="0"/>
              <a:t>매력을 느낄 수 있었다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이 게임의 주된 진행 방식을 벤치마킹하여 더욱 재미있고 공감할 수 있는 스토리와 함께</a:t>
            </a:r>
            <a:r>
              <a:rPr lang="en-US" altLang="ko-KR" sz="1600" dirty="0"/>
              <a:t> </a:t>
            </a:r>
            <a:r>
              <a:rPr lang="ko-KR" altLang="en-US" sz="1600" dirty="0"/>
              <a:t>난이도 조절</a:t>
            </a:r>
            <a:r>
              <a:rPr lang="en-US" altLang="ko-KR" sz="1600" dirty="0"/>
              <a:t>, </a:t>
            </a:r>
            <a:r>
              <a:rPr lang="ko-KR" altLang="en-US" sz="1600" dirty="0"/>
              <a:t>아이템 추가 등 다양한 변화 요소를 더하여 더욱 재미있고 참신하게 만들어 볼 수 있을 것 같아서 </a:t>
            </a:r>
            <a:r>
              <a:rPr lang="ko-KR" altLang="en-US" sz="1600" b="1" dirty="0"/>
              <a:t>퍼즐게임</a:t>
            </a:r>
            <a:r>
              <a:rPr lang="ko-KR" altLang="en-US" sz="1600" dirty="0"/>
              <a:t>이라는 장르를 선택했다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F9E2CD-5DB3-4642-9ACF-7A1AE1AF6441}"/>
              </a:ext>
            </a:extLst>
          </p:cNvPr>
          <p:cNvSpPr/>
          <p:nvPr/>
        </p:nvSpPr>
        <p:spPr>
          <a:xfrm>
            <a:off x="715258" y="1358761"/>
            <a:ext cx="45719" cy="17578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A25715-1F7A-4E0C-BC90-3DA792377BC8}"/>
              </a:ext>
            </a:extLst>
          </p:cNvPr>
          <p:cNvSpPr/>
          <p:nvPr/>
        </p:nvSpPr>
        <p:spPr>
          <a:xfrm>
            <a:off x="10931530" y="4980188"/>
            <a:ext cx="45719" cy="12303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56F6-88B8-4F23-A271-B23D3B75D5C4}"/>
              </a:ext>
            </a:extLst>
          </p:cNvPr>
          <p:cNvSpPr txBox="1"/>
          <p:nvPr/>
        </p:nvSpPr>
        <p:spPr>
          <a:xfrm>
            <a:off x="4627232" y="5096387"/>
            <a:ext cx="6327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왼쪽에 있는 </a:t>
            </a:r>
            <a:r>
              <a:rPr lang="en-US" altLang="ko-KR" sz="1600" dirty="0"/>
              <a:t>3x3</a:t>
            </a:r>
            <a:r>
              <a:rPr lang="ko-KR" altLang="en-US" sz="1600" dirty="0"/>
              <a:t>블록을 오른쪽에 있는</a:t>
            </a:r>
            <a:endParaRPr lang="en-US" altLang="ko-KR" sz="1600" dirty="0"/>
          </a:p>
          <a:p>
            <a:pPr algn="r"/>
            <a:r>
              <a:rPr lang="ko-KR" altLang="en-US" sz="1600" dirty="0"/>
              <a:t>블록들 중 </a:t>
            </a:r>
            <a:r>
              <a:rPr lang="en-US" altLang="ko-KR" sz="1600" dirty="0"/>
              <a:t>2</a:t>
            </a:r>
            <a:r>
              <a:rPr lang="ko-KR" altLang="en-US" sz="1600" dirty="0"/>
              <a:t>개를 조합하여 완벽하게</a:t>
            </a:r>
            <a:endParaRPr lang="en-US" altLang="ko-KR" sz="1600" dirty="0"/>
          </a:p>
          <a:p>
            <a:pPr algn="r"/>
            <a:r>
              <a:rPr lang="ko-KR" altLang="en-US" sz="1600" dirty="0"/>
              <a:t>채우는 방식이다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BB4677-E3CF-4FCB-B5F7-8043B24B6B58}"/>
              </a:ext>
            </a:extLst>
          </p:cNvPr>
          <p:cNvSpPr txBox="1"/>
          <p:nvPr/>
        </p:nvSpPr>
        <p:spPr>
          <a:xfrm>
            <a:off x="7409558" y="3240355"/>
            <a:ext cx="459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 err="1"/>
              <a:t>세바스찬의</a:t>
            </a:r>
            <a:r>
              <a:rPr lang="ko-KR" altLang="en-US" dirty="0"/>
              <a:t> </a:t>
            </a:r>
            <a:r>
              <a:rPr lang="ko-KR" altLang="en-US" dirty="0" err="1"/>
              <a:t>대모험</a:t>
            </a:r>
            <a:r>
              <a:rPr lang="en-US" altLang="ko-KR" dirty="0"/>
              <a:t>’</a:t>
            </a:r>
            <a:r>
              <a:rPr lang="ko-KR" altLang="en-US" dirty="0"/>
              <a:t>에 나오는 퍼즐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D9EAC8C-1674-4EA7-A9E1-0117609DECE9}"/>
              </a:ext>
            </a:extLst>
          </p:cNvPr>
          <p:cNvCxnSpPr>
            <a:cxnSpLocks/>
          </p:cNvCxnSpPr>
          <p:nvPr/>
        </p:nvCxnSpPr>
        <p:spPr>
          <a:xfrm flipV="1">
            <a:off x="7347845" y="3609687"/>
            <a:ext cx="3723429" cy="690"/>
          </a:xfrm>
          <a:prstGeom prst="line">
            <a:avLst/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133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349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기본 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신현욱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가 기본적으로 이동하는 </a:t>
                      </a:r>
                      <a:r>
                        <a:rPr lang="ko-KR" altLang="en-US" sz="1200" dirty="0" err="1"/>
                        <a:t>맵을</a:t>
                      </a:r>
                      <a:r>
                        <a:rPr lang="ko-KR" altLang="en-US" sz="1200" dirty="0"/>
                        <a:t> 구성한다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err="1"/>
                        <a:t>GameboardInfo</a:t>
                      </a:r>
                      <a:r>
                        <a:rPr lang="ko-KR" altLang="en-US" sz="1200" dirty="0"/>
                        <a:t>배열을 만들어 충돌 검사를 할 수 있게 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스테이지마다 다른 </a:t>
                      </a:r>
                      <a:r>
                        <a:rPr lang="ko-KR" altLang="en-US" sz="1200" dirty="0" err="1"/>
                        <a:t>맵을</a:t>
                      </a:r>
                      <a:r>
                        <a:rPr lang="ko-KR" altLang="en-US" sz="1200" dirty="0"/>
                        <a:t> 구성한다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맵은</a:t>
                      </a:r>
                      <a:r>
                        <a:rPr lang="ko-KR" altLang="en-US" sz="1200" dirty="0"/>
                        <a:t> 기본적으로 </a:t>
                      </a:r>
                      <a:r>
                        <a:rPr lang="en-US" altLang="ko-KR" sz="1200" dirty="0"/>
                        <a:t>Wall</a:t>
                      </a:r>
                      <a:r>
                        <a:rPr lang="ko-KR" altLang="en-US" sz="1200" dirty="0"/>
                        <a:t>로 구성되고</a:t>
                      </a:r>
                      <a:r>
                        <a:rPr lang="en-US" altLang="ko-KR" sz="1200" dirty="0"/>
                        <a:t>, PC, NPC, Item, Save Zone, (Start, Finish) Line </a:t>
                      </a:r>
                      <a:r>
                        <a:rPr lang="ko-KR" altLang="en-US" sz="1200" dirty="0"/>
                        <a:t>등이 들어간다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스테이지는 총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단계로</a:t>
                      </a:r>
                      <a:r>
                        <a:rPr lang="en-US" altLang="ko-KR" sz="1200" dirty="0"/>
                        <a:t>, Tutorial, 1</a:t>
                      </a:r>
                      <a:r>
                        <a:rPr lang="ko-KR" altLang="en-US" sz="1200" dirty="0"/>
                        <a:t>단계</a:t>
                      </a:r>
                      <a:r>
                        <a:rPr lang="en-US" altLang="ko-KR" sz="1200" dirty="0"/>
                        <a:t>, 2</a:t>
                      </a:r>
                      <a:r>
                        <a:rPr lang="ko-KR" altLang="en-US" sz="1200" dirty="0"/>
                        <a:t>단계</a:t>
                      </a:r>
                      <a:r>
                        <a:rPr lang="en-US" altLang="ko-KR" sz="1200" dirty="0"/>
                        <a:t>, 3</a:t>
                      </a:r>
                      <a:r>
                        <a:rPr lang="ko-KR" altLang="en-US" sz="1200" dirty="0"/>
                        <a:t>단계로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구성되며 각각 </a:t>
                      </a:r>
                      <a:r>
                        <a:rPr lang="ko-KR" altLang="en-US" sz="1200" dirty="0" err="1"/>
                        <a:t>맵을</a:t>
                      </a:r>
                      <a:r>
                        <a:rPr lang="ko-KR" altLang="en-US" sz="1200" dirty="0"/>
                        <a:t> 그리고 </a:t>
                      </a:r>
                      <a:r>
                        <a:rPr lang="en-US" altLang="ko-KR" sz="1200" dirty="0" err="1"/>
                        <a:t>GameboardInfo</a:t>
                      </a:r>
                      <a:r>
                        <a:rPr lang="ko-KR" altLang="en-US" sz="1200" dirty="0"/>
                        <a:t>배열을 만들어 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현재 스테이지 클리어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스테이지별 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구성된 </a:t>
                      </a:r>
                      <a:r>
                        <a:rPr lang="ko-KR" altLang="en-US" sz="1200" dirty="0" err="1"/>
                        <a:t>맵에서</a:t>
                      </a:r>
                      <a:r>
                        <a:rPr lang="ko-KR" altLang="en-US" sz="1200" dirty="0"/>
                        <a:t> 게임이 제대로 작동하는지 확인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스테이지 증가 시 다음 </a:t>
                      </a:r>
                      <a:r>
                        <a:rPr lang="ko-KR" altLang="en-US" sz="1200" dirty="0" err="1"/>
                        <a:t>맵으로</a:t>
                      </a:r>
                      <a:r>
                        <a:rPr lang="ko-KR" altLang="en-US" sz="1200" dirty="0"/>
                        <a:t> 바뀌는지 확인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구성된 </a:t>
                      </a:r>
                      <a:r>
                        <a:rPr lang="ko-KR" altLang="en-US" sz="1200" dirty="0" err="1"/>
                        <a:t>맵에서</a:t>
                      </a:r>
                      <a:r>
                        <a:rPr lang="ko-KR" altLang="en-US" sz="1200" dirty="0"/>
                        <a:t> 게임 작동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스테이지 증가 시 다음 </a:t>
                      </a:r>
                      <a:r>
                        <a:rPr lang="ko-KR" altLang="en-US" sz="1200" dirty="0" err="1"/>
                        <a:t>맵으로</a:t>
                      </a:r>
                      <a:r>
                        <a:rPr lang="ko-KR" altLang="en-US" sz="1200" dirty="0"/>
                        <a:t> 변경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맵이</a:t>
                      </a:r>
                      <a:r>
                        <a:rPr lang="ko-KR" altLang="en-US" sz="1200" dirty="0"/>
                        <a:t> 잘 그려지는지 확인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T2, T3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67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아이콘 설명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신현욱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2018-11-2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맵에</a:t>
                      </a:r>
                      <a:r>
                        <a:rPr lang="ko-KR" altLang="en-US" sz="1200" dirty="0"/>
                        <a:t> 그려지는 아이콘에 대한 설명을 해주는 설명창을 만든다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아이콘은 </a:t>
                      </a:r>
                      <a:r>
                        <a:rPr lang="en-US" altLang="ko-KR" sz="1200" dirty="0"/>
                        <a:t>Save Zone, NPC, Wall,, PC, Start Line, Finish Line, Item </a:t>
                      </a:r>
                      <a:r>
                        <a:rPr lang="ko-KR" altLang="en-US" sz="1200" dirty="0"/>
                        <a:t>등이 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기본 맵 생성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아이콘 설명 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게임이 시작했을 때 기본 </a:t>
                      </a:r>
                      <a:r>
                        <a:rPr lang="ko-KR" altLang="en-US" sz="1200" dirty="0" err="1"/>
                        <a:t>맵과</a:t>
                      </a:r>
                      <a:r>
                        <a:rPr lang="ko-KR" altLang="en-US" sz="1200" dirty="0"/>
                        <a:t> 함께 아이콘 설명창이 뜨는지 확인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맵에</a:t>
                      </a:r>
                      <a:r>
                        <a:rPr lang="ko-KR" altLang="en-US" sz="1200" dirty="0"/>
                        <a:t> 사용된 아이콘이 빠짐없이 설명되고 있는지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기본 </a:t>
                      </a:r>
                      <a:r>
                        <a:rPr lang="ko-KR" altLang="en-US" sz="1200" dirty="0" err="1"/>
                        <a:t>맵이</a:t>
                      </a:r>
                      <a:r>
                        <a:rPr lang="ko-KR" altLang="en-US" sz="1200" dirty="0"/>
                        <a:t> 생성되었을 때 같이 아이콘 설명 창 실행 여부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274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97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새로운 퍼즐 조합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 err="1"/>
                        <a:t>강전호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김지수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신현욱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작성일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변경일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2018-10-30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릴리즈</a:t>
                      </a:r>
                      <a:r>
                        <a:rPr lang="en-US" altLang="ko-KR" sz="1200" b="1"/>
                        <a:t>/</a:t>
                      </a:r>
                      <a:r>
                        <a:rPr lang="ko-KR" altLang="en-US" sz="1200" b="1"/>
                        <a:t>버전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 시작 시 혹은 퍼즐 조합 완성 시 새로운 퍼즐의 조합을 제시한다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연속으로 중복 된 조합이 나와도 무방하다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제시된 블록들 중 오직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개만 사용하여 퍼즐이 완성 될 수 있도록 조합한다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스테이지 단계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아이템 사용 함수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새로운 블록 조합 제시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초기화 된 </a:t>
                      </a:r>
                      <a:r>
                        <a:rPr lang="en-US" altLang="ko-KR" sz="1200" dirty="0"/>
                        <a:t>puzzle zone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 조합 완성 시 새로운 퍼즐 조합 출력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적용 시 아이템 종류에 맞는 효과가 적용 검사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제시된 블록 들 중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가지 만을 이용하여 완성시킬 수 있는 조합 출력 검사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 조합 완성 시 새로운 퍼즐 조합 정상적으로 출력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블록 조합에 영향을 주는 아이템 적용 후 상황에 맞는 </a:t>
                      </a:r>
                      <a:r>
                        <a:rPr lang="en-US" altLang="ko-KR" sz="1200" dirty="0"/>
                        <a:t>puzzle zone </a:t>
                      </a:r>
                      <a:r>
                        <a:rPr lang="ko-KR" altLang="en-US" sz="1200" dirty="0"/>
                        <a:t>정상 출력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오직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가지 블록으로만 완성 시킬 수 있는지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P2, M1, I7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886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퍼즐 완성 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신현욱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사용자가 퍼즐 조합을 선택했을 때 퍼즐이 완성되는지 검사한다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퍼즐이 완성되면 새로운 퍼즐 조합을 생성하고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완성시키지 못하면 완성할 때까지 퍼즐을 그대로 두고 키를 입력 받는다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사용자가 선택한 퍼즐 조합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퍼즐 완성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올바른 퍼즐 조합을 선택했을 때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새로운 조합의 퍼즐이 생성되는지 확인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잘못된 퍼즐 조합을 선택했을 때 퍼즐이 바뀌지 않는지  확인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 조합을 선택했을 때 제대로 완성 검사가 이루어지는지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완성 검사 이후 퍼즐 완성 여부에 대한 출력 값이 잘 전달되는지 확인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C3, C4, C5, C6, P1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81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상태메시지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신현욱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와 충돌했을 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각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별로 스토리에 관련된 메시지를 전달한다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 상황에 맞게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의 대화 내용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생각 등을 전달한다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아이템을 획득했을 때 아이템에 대한 설명을 전달한다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 충돌 여부</a:t>
                      </a:r>
                      <a:r>
                        <a:rPr lang="en-US" altLang="ko-KR" sz="1200" dirty="0"/>
                        <a:t>, PC</a:t>
                      </a:r>
                      <a:r>
                        <a:rPr lang="ko-KR" altLang="en-US" sz="1200" dirty="0"/>
                        <a:t>의 현재 좌표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아이템 획득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상태메시지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에 충돌했을 때 </a:t>
                      </a: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별로 다른 메시지가 뜨는지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 상황에 맞게 다른 메시지가 뜨는지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아이템을 획득했을 때 제대로 된 설명이 나오는지 확인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충돌 시 혹은 아이템 획득 시 상태메시지 출력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상황에 맞는 메시지 출력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T4,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T5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864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79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대중교통 </a:t>
                      </a:r>
                      <a:r>
                        <a:rPr lang="en-US" altLang="ko-KR" sz="1200" dirty="0"/>
                        <a:t>&amp; </a:t>
                      </a:r>
                      <a:r>
                        <a:rPr lang="ko-KR" altLang="en-US" sz="1200" dirty="0"/>
                        <a:t>교수님 현재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신현욱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콘솔창에 대중교통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버스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지하철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및 교수님의 현재 위치를 보여주는 창을 만들어 시각적인 효과와 함께 긴장감을 더해준다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스테이지의 제한 시간 감소에 따라서 위치를 변경해준다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스테이지 제한 시간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대중교통 </a:t>
                      </a:r>
                      <a:r>
                        <a:rPr lang="en-US" altLang="ko-KR" sz="1200" dirty="0"/>
                        <a:t>&amp; </a:t>
                      </a:r>
                      <a:r>
                        <a:rPr lang="ko-KR" altLang="en-US" sz="1200" dirty="0"/>
                        <a:t>교수님의 현재 위치 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제한시간 감소에 따라서 위치가 변하는지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스테이지가 바뀌면 스테이지에 맞는 정보가 나오는지 확인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게임이 실행되는 동안 현재 위치 창이 계속 실행되며 위치 변화 여부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스테이지 변경 시 스테이지에 맞는 대중교통 및 교수 설정 여부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G3, M1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241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창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시간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신현욱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스테이지 별로 제한 시간을 설정한다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제한 시간을 시각적으로 볼 수 있게 정보 창에 표시한다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스테이지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제한 시간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시간이 지남에 따라 제한 시간이 줄어드는지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스테이지 별로 다른 제한 시간이 출력되는지 확인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제한 시간 출력 여부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스테이지 별 다른 제한 시간 출력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92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창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콤보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신현욱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 완성을 실패하지 않고 연속해서 완성할 때 콤보를 형성한다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 실행 중 최고 콤보</a:t>
                      </a:r>
                      <a:r>
                        <a:rPr lang="en-US" altLang="ko-KR" sz="1200" dirty="0"/>
                        <a:t>(MAX)</a:t>
                      </a:r>
                      <a:r>
                        <a:rPr lang="ko-KR" altLang="en-US" sz="1200" dirty="0"/>
                        <a:t>와 현재 콤보</a:t>
                      </a:r>
                      <a:r>
                        <a:rPr lang="en-US" altLang="ko-KR" sz="1200" dirty="0"/>
                        <a:t>(COMBO)</a:t>
                      </a:r>
                      <a:r>
                        <a:rPr lang="ko-KR" altLang="en-US" sz="1200" dirty="0"/>
                        <a:t>를 출력한다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퍼즐 완성 여부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현재 콤보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최고 콤보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퍼즐을 연속해서 완성할 때 콤보가 올라가는지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 완성에 실패했을 때 현재 콤보가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이 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최고 콤보가 기록되는지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최고 콤보를 넘었을 때 최고 콤보가 바뀌는지 확인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현재 콤보와 최고 콤보 출력 여부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최고 콤보 갱신 시 변경 여부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860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창</a:t>
                      </a:r>
                      <a:r>
                        <a:rPr lang="en-US" altLang="ko-KR" sz="1200" dirty="0"/>
                        <a:t>(Life)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신현욱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퍼즐을 제한 시간 안에 완성하지 못했을 때 라이프 감소한다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를 제한 시간 안에 제거하지 못했을 때 라이프 감소한다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 현재 남은 라이프를 정보 창에 출력하여 표시한다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퍼즐 제한 시간</a:t>
                      </a:r>
                      <a:r>
                        <a:rPr lang="en-US" altLang="ko-KR" sz="1200" dirty="0"/>
                        <a:t>, NPC </a:t>
                      </a:r>
                      <a:r>
                        <a:rPr lang="ko-KR" altLang="en-US" sz="1200" dirty="0"/>
                        <a:t>제한시간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라이프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 시작 시에 라이프가 출력되는지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퍼즐 제한 시간 안에 완성하지 못했을 때 라이프 감소하는지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제한 시간 안에 제거하지 못했을 때 라이프 감소하는지 확인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게임 시작 시 라이프 출력 여부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상황에 맞게 라이프 감소 여부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T4, T6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802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03512" y="908720"/>
          <a:ext cx="8712966" cy="5040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 번호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창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요구사항유형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신현욱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변경일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2018-11-2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릴리즈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Ver 1.0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획득한 아이템을 아이콘으로 보여준다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아이템은 두개까지 보유할 수 있으며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이미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개를 보유하고 있으면 더 이상 아이템 획득 불가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 획득한 아이템은 왼쪽에 있는 아이템부터 순서대로 사용 가능하며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사용 시에 사용한 아이템은 삭제되고 두번째에 있는 아이템이 왼쪽으로 이동한다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아이템 획득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사용</a:t>
                      </a:r>
                      <a:endParaRPr lang="en-US" altLang="ko-K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출력데이터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보유중인 아이템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테스트 방법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아이템을 획득했을 때 획득한 아이템이 정보창에 출력되는지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사용 및 획득 시 정렬 확인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두개 이상 보유 시 획득 불가 확인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보유 중인 아이템 출력 여부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아이템 사용 및 획득 시 정렬 여부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우선순위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변경가능성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관련요구사항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T5, I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23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B17B7-14E3-4758-827E-13D4D14F032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E26F4-43C7-44CD-8492-8CF90DE4DD3B}"/>
              </a:ext>
            </a:extLst>
          </p:cNvPr>
          <p:cNvSpPr txBox="1"/>
          <p:nvPr/>
        </p:nvSpPr>
        <p:spPr>
          <a:xfrm>
            <a:off x="760977" y="1469225"/>
            <a:ext cx="786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2A387-5692-4349-9488-DDF1D42D90BF}"/>
              </a:ext>
            </a:extLst>
          </p:cNvPr>
          <p:cNvSpPr txBox="1"/>
          <p:nvPr/>
        </p:nvSpPr>
        <p:spPr>
          <a:xfrm>
            <a:off x="417310" y="1190561"/>
            <a:ext cx="911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27FAD-BFD0-4279-AEB7-38B906F32B02}"/>
              </a:ext>
            </a:extLst>
          </p:cNvPr>
          <p:cNvSpPr txBox="1"/>
          <p:nvPr/>
        </p:nvSpPr>
        <p:spPr>
          <a:xfrm>
            <a:off x="598903" y="170192"/>
            <a:ext cx="52989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/>
              <a:t>게임 컨셉 </a:t>
            </a:r>
            <a:r>
              <a:rPr lang="en-US" altLang="ko-KR" sz="2700" b="1" dirty="0"/>
              <a:t>: </a:t>
            </a:r>
            <a:r>
              <a:rPr lang="ko-KR" altLang="en-US" sz="2800" b="1" dirty="0" err="1"/>
              <a:t>땡이의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F</a:t>
            </a:r>
            <a:r>
              <a:rPr lang="ko-KR" altLang="en-US" sz="2800" b="1" dirty="0"/>
              <a:t> 피하기</a:t>
            </a:r>
          </a:p>
          <a:p>
            <a:endParaRPr lang="ko-KR" altLang="en-US" sz="27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B8E27F-7F62-4FF3-AECB-D4C71AFE5684}"/>
              </a:ext>
            </a:extLst>
          </p:cNvPr>
          <p:cNvSpPr/>
          <p:nvPr/>
        </p:nvSpPr>
        <p:spPr>
          <a:xfrm flipV="1">
            <a:off x="-1" y="640872"/>
            <a:ext cx="5069091" cy="600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3081BC-5500-4CFA-A9CC-F3D70C2800A1}"/>
              </a:ext>
            </a:extLst>
          </p:cNvPr>
          <p:cNvSpPr/>
          <p:nvPr/>
        </p:nvSpPr>
        <p:spPr>
          <a:xfrm>
            <a:off x="538553" y="1356951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  게임 스토리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1학년의 1학기, 2학기를 신나게 노느라 학사경고를 맞은 주인공 위기의 땡이 학생은 군대를 다녀온 후 마음먹고 복학을 하였다.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세번의 학사경고는 </a:t>
            </a:r>
            <a:r>
              <a:rPr lang="ko-KR" altLang="en-US" b="1" dirty="0">
                <a:solidFill>
                  <a:srgbClr val="C00000"/>
                </a:solidFill>
              </a:rPr>
              <a:t>재적!!!</a:t>
            </a:r>
            <a:endParaRPr lang="en-US" altLang="ko-KR" b="1" dirty="0">
              <a:solidFill>
                <a:srgbClr val="C00000"/>
              </a:solidFill>
            </a:endParaRPr>
          </a:p>
          <a:p>
            <a:endParaRPr lang="ko-KR" altLang="en-US" b="1" dirty="0">
              <a:solidFill>
                <a:srgbClr val="C00000"/>
              </a:solidFill>
            </a:endParaRPr>
          </a:p>
          <a:p>
            <a:r>
              <a:rPr lang="ko-KR" altLang="en-US" dirty="0"/>
              <a:t> 하지만 통학하는데 걸리는 시간은 무려 두시간이 넘는다. 결석을 하게 된다면 또 한번의 학사경고의 위기에 놓인 땡이 학생은 험난한 등교길을 나선다.</a:t>
            </a: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버스</a:t>
            </a:r>
            <a:r>
              <a:rPr lang="en-US" altLang="ko-KR" b="1" dirty="0">
                <a:solidFill>
                  <a:srgbClr val="C00000"/>
                </a:solidFill>
              </a:rPr>
              <a:t>,</a:t>
            </a:r>
            <a:r>
              <a:rPr lang="ko-KR" altLang="en-US" b="1" dirty="0">
                <a:solidFill>
                  <a:srgbClr val="C00000"/>
                </a:solidFill>
              </a:rPr>
              <a:t> 지하철 </a:t>
            </a:r>
            <a:r>
              <a:rPr lang="ko-KR" altLang="en-US" dirty="0"/>
              <a:t>그리고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광개토관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엘리베이터</a:t>
            </a:r>
            <a:r>
              <a:rPr lang="ko-KR" altLang="en-US" dirty="0" err="1"/>
              <a:t>을</a:t>
            </a:r>
            <a:r>
              <a:rPr lang="ko-KR" altLang="en-US" dirty="0"/>
              <a:t> 이용하여 등교해야 하지만 가는 길</a:t>
            </a:r>
            <a:r>
              <a:rPr lang="en-US" altLang="ko-KR" dirty="0"/>
              <a:t>… </a:t>
            </a:r>
            <a:r>
              <a:rPr lang="ko-KR" altLang="en-US" dirty="0"/>
              <a:t>쉽지 만은 않다</a:t>
            </a:r>
            <a:r>
              <a:rPr lang="en-US" altLang="ko-KR" dirty="0"/>
              <a:t>! </a:t>
            </a:r>
            <a:r>
              <a:rPr lang="ko-KR" altLang="en-US" b="1" dirty="0">
                <a:solidFill>
                  <a:srgbClr val="C00000"/>
                </a:solidFill>
              </a:rPr>
              <a:t>각종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장애물</a:t>
            </a:r>
            <a:r>
              <a:rPr lang="ko-KR" altLang="en-US" dirty="0"/>
              <a:t>을 넘어</a:t>
            </a:r>
            <a:r>
              <a:rPr lang="en-US" altLang="ko-KR" dirty="0"/>
              <a:t> </a:t>
            </a:r>
            <a:r>
              <a:rPr lang="ko-KR" altLang="en-US" dirty="0"/>
              <a:t> 위기의 주인공 </a:t>
            </a:r>
            <a:r>
              <a:rPr lang="ko-KR" altLang="en-US" dirty="0" err="1"/>
              <a:t>땡이를</a:t>
            </a:r>
            <a:r>
              <a:rPr lang="ko-KR" altLang="en-US" dirty="0"/>
              <a:t> 제한된 시간내에 탑승 시켜 학사경고를 면하여 학사경고를 면해 보자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F17D46C-3ABE-4BA7-BAB3-163817013CEF}"/>
              </a:ext>
            </a:extLst>
          </p:cNvPr>
          <p:cNvGrpSpPr/>
          <p:nvPr/>
        </p:nvGrpSpPr>
        <p:grpSpPr>
          <a:xfrm>
            <a:off x="6899714" y="2002302"/>
            <a:ext cx="4174081" cy="3047968"/>
            <a:chOff x="6651316" y="1356951"/>
            <a:chExt cx="4174081" cy="30479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41BC13-E1D0-458A-AE53-CDE8C7509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132" y="3124132"/>
              <a:ext cx="1280787" cy="128078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BCD934A-AECD-4A15-A6C3-1E2EEEC5D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6207" y="1409873"/>
              <a:ext cx="1389190" cy="13891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1518B47-A904-4BCC-8232-E65CBB83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3904" y="3171123"/>
              <a:ext cx="1233796" cy="123379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C141B26-70FC-4168-BC77-4DD3C3C1D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316" y="1356951"/>
              <a:ext cx="1442112" cy="1442112"/>
            </a:xfrm>
            <a:prstGeom prst="rect">
              <a:avLst/>
            </a:prstGeom>
          </p:spPr>
        </p:pic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BF739757-7D7E-4713-BD26-B75C7807E68E}"/>
                </a:ext>
              </a:extLst>
            </p:cNvPr>
            <p:cNvSpPr/>
            <p:nvPr/>
          </p:nvSpPr>
          <p:spPr>
            <a:xfrm>
              <a:off x="8110191" y="2023614"/>
              <a:ext cx="910794" cy="108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F63E03E7-F42C-46E9-8534-F790AEAAEDFF}"/>
                </a:ext>
              </a:extLst>
            </p:cNvPr>
            <p:cNvSpPr/>
            <p:nvPr/>
          </p:nvSpPr>
          <p:spPr>
            <a:xfrm rot="8293831" flipV="1">
              <a:off x="8049024" y="2745414"/>
              <a:ext cx="1027753" cy="11677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FDD5CB3F-CFF0-4379-8C3A-81A5F9A08B74}"/>
                </a:ext>
              </a:extLst>
            </p:cNvPr>
            <p:cNvSpPr/>
            <p:nvPr/>
          </p:nvSpPr>
          <p:spPr>
            <a:xfrm>
              <a:off x="8234480" y="3764525"/>
              <a:ext cx="910794" cy="1087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B02ED37-7833-4324-810D-EE5AE862452E}"/>
              </a:ext>
            </a:extLst>
          </p:cNvPr>
          <p:cNvCxnSpPr>
            <a:cxnSpLocks/>
          </p:cNvCxnSpPr>
          <p:nvPr/>
        </p:nvCxnSpPr>
        <p:spPr>
          <a:xfrm flipV="1">
            <a:off x="760977" y="1766856"/>
            <a:ext cx="1417627" cy="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304EBF6-B6B8-4AB1-9A0A-E440E3B4E1A9}"/>
              </a:ext>
            </a:extLst>
          </p:cNvPr>
          <p:cNvCxnSpPr>
            <a:cxnSpLocks/>
          </p:cNvCxnSpPr>
          <p:nvPr/>
        </p:nvCxnSpPr>
        <p:spPr>
          <a:xfrm flipV="1">
            <a:off x="6706969" y="1748775"/>
            <a:ext cx="17653" cy="357806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568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746FE-4ABF-4D12-AA94-27C5B739282D}"/>
              </a:ext>
            </a:extLst>
          </p:cNvPr>
          <p:cNvSpPr txBox="1"/>
          <p:nvPr/>
        </p:nvSpPr>
        <p:spPr>
          <a:xfrm>
            <a:off x="2812748" y="2405420"/>
            <a:ext cx="656649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/>
              <a:t>SW </a:t>
            </a:r>
            <a:r>
              <a:rPr lang="ko-KR" altLang="en-US" sz="5500" b="1" dirty="0"/>
              <a:t>설계기초</a:t>
            </a:r>
            <a:endParaRPr lang="en-US" altLang="ko-KR" sz="5500" b="1" dirty="0"/>
          </a:p>
          <a:p>
            <a:pPr algn="ctr"/>
            <a:endParaRPr lang="en-US" altLang="ko-KR" sz="5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99A2BB-4AEC-482A-A2AA-D1F6257CAE51}"/>
              </a:ext>
            </a:extLst>
          </p:cNvPr>
          <p:cNvSpPr/>
          <p:nvPr/>
        </p:nvSpPr>
        <p:spPr>
          <a:xfrm>
            <a:off x="0" y="0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AAD095-E7BD-44ED-9199-069614C6E5EB}"/>
              </a:ext>
            </a:extLst>
          </p:cNvPr>
          <p:cNvSpPr/>
          <p:nvPr/>
        </p:nvSpPr>
        <p:spPr>
          <a:xfrm flipV="1">
            <a:off x="4159823" y="3330331"/>
            <a:ext cx="3872345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18249-5113-4E33-ADC3-461748565EC5}"/>
              </a:ext>
            </a:extLst>
          </p:cNvPr>
          <p:cNvSpPr/>
          <p:nvPr/>
        </p:nvSpPr>
        <p:spPr>
          <a:xfrm>
            <a:off x="8581730" y="4959761"/>
            <a:ext cx="45719" cy="10505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4498C-B600-41BC-AA44-D816311802E8}"/>
              </a:ext>
            </a:extLst>
          </p:cNvPr>
          <p:cNvSpPr txBox="1"/>
          <p:nvPr/>
        </p:nvSpPr>
        <p:spPr>
          <a:xfrm>
            <a:off x="8719503" y="5007996"/>
            <a:ext cx="70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반 </a:t>
            </a:r>
            <a:r>
              <a:rPr lang="en-US" altLang="ko-KR" sz="1400" dirty="0"/>
              <a:t>8</a:t>
            </a:r>
            <a:r>
              <a:rPr lang="ko-KR" altLang="en-US" sz="1400" dirty="0"/>
              <a:t>조</a:t>
            </a:r>
            <a:endParaRPr lang="en-US" altLang="ko-KR" sz="1400" dirty="0"/>
          </a:p>
          <a:p>
            <a:r>
              <a:rPr lang="ko-KR" altLang="en-US" sz="1400" dirty="0" err="1"/>
              <a:t>디지털콘텐츠학과</a:t>
            </a:r>
            <a:r>
              <a:rPr lang="ko-KR" altLang="en-US" sz="1400" dirty="0"/>
              <a:t> </a:t>
            </a:r>
            <a:r>
              <a:rPr lang="en-US" altLang="ko-KR" sz="1400" dirty="0"/>
              <a:t>15011136 </a:t>
            </a:r>
            <a:r>
              <a:rPr lang="ko-KR" altLang="en-US" sz="1400" dirty="0"/>
              <a:t>신현욱</a:t>
            </a:r>
            <a:endParaRPr lang="en-US" altLang="ko-KR" sz="1400" dirty="0"/>
          </a:p>
          <a:p>
            <a:r>
              <a:rPr lang="ko-KR" altLang="en-US" sz="1400" dirty="0" err="1"/>
              <a:t>디지털콘텐츠학과</a:t>
            </a:r>
            <a:r>
              <a:rPr lang="ko-KR" altLang="en-US" sz="1400" dirty="0"/>
              <a:t> </a:t>
            </a:r>
            <a:r>
              <a:rPr lang="en-US" altLang="ko-KR" sz="1400" dirty="0"/>
              <a:t>15011137 </a:t>
            </a:r>
            <a:r>
              <a:rPr lang="ko-KR" altLang="en-US" sz="1400" dirty="0"/>
              <a:t>김지수</a:t>
            </a:r>
            <a:endParaRPr lang="en-US" altLang="ko-KR" sz="1400" dirty="0"/>
          </a:p>
          <a:p>
            <a:r>
              <a:rPr lang="ko-KR" altLang="en-US" sz="1400" dirty="0" err="1"/>
              <a:t>디지털콘텐츠학과</a:t>
            </a:r>
            <a:r>
              <a:rPr lang="ko-KR" altLang="en-US" sz="1400" dirty="0"/>
              <a:t> </a:t>
            </a:r>
            <a:r>
              <a:rPr lang="en-US" altLang="ko-KR" sz="1400" dirty="0"/>
              <a:t>15011163 </a:t>
            </a:r>
            <a:r>
              <a:rPr lang="ko-KR" altLang="en-US" sz="1400" dirty="0" err="1"/>
              <a:t>강전호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C31A6-E7BE-41A1-9C67-5E0222CDD1DB}"/>
              </a:ext>
            </a:extLst>
          </p:cNvPr>
          <p:cNvSpPr txBox="1"/>
          <p:nvPr/>
        </p:nvSpPr>
        <p:spPr>
          <a:xfrm>
            <a:off x="2812748" y="3633367"/>
            <a:ext cx="65664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함수 </a:t>
            </a:r>
            <a:r>
              <a:rPr lang="en-US" altLang="ko-KR" sz="2500" dirty="0"/>
              <a:t>&amp;</a:t>
            </a:r>
            <a:r>
              <a:rPr lang="ko-KR" altLang="en-US" sz="2500" dirty="0"/>
              <a:t> 변수 설계</a:t>
            </a:r>
          </a:p>
        </p:txBody>
      </p:sp>
    </p:spTree>
    <p:extLst>
      <p:ext uri="{BB962C8B-B14F-4D97-AF65-F5344CB8AC3E}">
        <p14:creationId xmlns:p14="http://schemas.microsoft.com/office/powerpoint/2010/main" val="4083751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488156-BC77-4706-8B4F-29177B31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16" y="990176"/>
            <a:ext cx="9114729" cy="48776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0807AD-ACD2-44D0-83C4-6F9BF6ADD876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99936-FA41-406E-8A8C-AD36EE36DAA2}"/>
              </a:ext>
            </a:extLst>
          </p:cNvPr>
          <p:cNvSpPr txBox="1"/>
          <p:nvPr/>
        </p:nvSpPr>
        <p:spPr>
          <a:xfrm>
            <a:off x="512986" y="163100"/>
            <a:ext cx="5298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/>
              <a:t>구현 한 게임 실행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CC249B-3337-4CA1-9325-87C7D5A3E147}"/>
              </a:ext>
            </a:extLst>
          </p:cNvPr>
          <p:cNvSpPr/>
          <p:nvPr/>
        </p:nvSpPr>
        <p:spPr>
          <a:xfrm flipV="1">
            <a:off x="-1" y="655164"/>
            <a:ext cx="3872345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098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D6E235-85BB-4749-BCD6-CF524AA33E93}"/>
              </a:ext>
            </a:extLst>
          </p:cNvPr>
          <p:cNvSpPr txBox="1"/>
          <p:nvPr/>
        </p:nvSpPr>
        <p:spPr>
          <a:xfrm>
            <a:off x="598903" y="170192"/>
            <a:ext cx="5298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/>
              <a:t>변수설계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FD4D31-85EC-4736-8993-4690593C68D0}"/>
              </a:ext>
            </a:extLst>
          </p:cNvPr>
          <p:cNvSpPr/>
          <p:nvPr/>
        </p:nvSpPr>
        <p:spPr>
          <a:xfrm flipV="1">
            <a:off x="-1" y="655160"/>
            <a:ext cx="5584592" cy="812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C34456-7D07-45A3-AA7E-75443CA01B6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C3B6D1-5198-47D6-A614-5B605F49A6CE}"/>
              </a:ext>
            </a:extLst>
          </p:cNvPr>
          <p:cNvGrpSpPr/>
          <p:nvPr/>
        </p:nvGrpSpPr>
        <p:grpSpPr>
          <a:xfrm>
            <a:off x="30418" y="894053"/>
            <a:ext cx="3441560" cy="427923"/>
            <a:chOff x="0" y="1292857"/>
            <a:chExt cx="3441560" cy="42792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231B0FD-844C-4683-A917-F9DC62435EB7}"/>
                </a:ext>
              </a:extLst>
            </p:cNvPr>
            <p:cNvCxnSpPr/>
            <p:nvPr/>
          </p:nvCxnSpPr>
          <p:spPr>
            <a:xfrm>
              <a:off x="0" y="1292857"/>
              <a:ext cx="444100" cy="427923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9542B05-9A67-4B3C-BD4C-25AC2B05DBA8}"/>
                </a:ext>
              </a:extLst>
            </p:cNvPr>
            <p:cNvCxnSpPr/>
            <p:nvPr/>
          </p:nvCxnSpPr>
          <p:spPr>
            <a:xfrm>
              <a:off x="444100" y="1718268"/>
              <a:ext cx="299746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C6C57F-FBA8-4B84-BB87-43F5F96EED8B}"/>
              </a:ext>
            </a:extLst>
          </p:cNvPr>
          <p:cNvSpPr txBox="1"/>
          <p:nvPr/>
        </p:nvSpPr>
        <p:spPr>
          <a:xfrm>
            <a:off x="467350" y="925406"/>
            <a:ext cx="311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전역 변수 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D031368D-2516-4177-8277-3D3481D9B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03" y="174857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err="1"/>
              <a:t>int</a:t>
            </a:r>
            <a:r>
              <a:rPr lang="en-US" altLang="ko-KR" dirty="0"/>
              <a:t> stage : </a:t>
            </a:r>
            <a:r>
              <a:rPr lang="ko-KR" altLang="en-US" dirty="0"/>
              <a:t>현재 스테이지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combo : </a:t>
            </a:r>
            <a:r>
              <a:rPr lang="ko-KR" altLang="en-US" dirty="0"/>
              <a:t>현재 콤보를 저장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maxCombo</a:t>
            </a:r>
            <a:r>
              <a:rPr lang="en-US" altLang="ko-KR" dirty="0"/>
              <a:t> : </a:t>
            </a:r>
            <a:r>
              <a:rPr lang="ko-KR" altLang="en-US" dirty="0"/>
              <a:t>최고 콤보를 저장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life : </a:t>
            </a:r>
            <a:r>
              <a:rPr lang="ko-KR" altLang="en-US" dirty="0"/>
              <a:t>현재 목숨을 저장하여 ♥을 출력하는데 사용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gBoardInformation</a:t>
            </a:r>
            <a:r>
              <a:rPr lang="en-US" altLang="ko-KR" dirty="0"/>
              <a:t> : </a:t>
            </a:r>
            <a:r>
              <a:rPr lang="ko-KR" altLang="en-US" dirty="0"/>
              <a:t>정보</a:t>
            </a:r>
            <a:r>
              <a:rPr lang="en-US" altLang="ko-KR" dirty="0"/>
              <a:t>,</a:t>
            </a:r>
            <a:r>
              <a:rPr lang="ko-KR" altLang="en-US" dirty="0"/>
              <a:t>상태 메시지창의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gBoardBMW</a:t>
            </a:r>
            <a:r>
              <a:rPr lang="en-US" altLang="ko-KR" dirty="0"/>
              <a:t> : BMW</a:t>
            </a:r>
            <a:r>
              <a:rPr lang="ko-KR" altLang="en-US" dirty="0"/>
              <a:t>위치창의 </a:t>
            </a:r>
            <a:r>
              <a:rPr lang="en-US" altLang="ko-KR" dirty="0"/>
              <a:t>x</a:t>
            </a:r>
            <a:r>
              <a:rPr lang="ko-KR" altLang="en-US" dirty="0"/>
              <a:t>좌표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gBoardPuzzle</a:t>
            </a:r>
            <a:r>
              <a:rPr lang="en-US" altLang="ko-KR" dirty="0"/>
              <a:t> : puzzle</a:t>
            </a:r>
            <a:r>
              <a:rPr lang="ko-KR" altLang="en-US" dirty="0"/>
              <a:t>존의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speed : </a:t>
            </a:r>
            <a:r>
              <a:rPr lang="ko-KR" altLang="en-US" dirty="0"/>
              <a:t>스테이지가 </a:t>
            </a:r>
            <a:r>
              <a:rPr lang="ko-KR" altLang="en-US" dirty="0" err="1"/>
              <a:t>올라갈때</a:t>
            </a:r>
            <a:r>
              <a:rPr lang="ko-KR" altLang="en-US" dirty="0"/>
              <a:t> 뒤로 밀리는 속도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curPosX</a:t>
            </a:r>
            <a:r>
              <a:rPr lang="en-US" altLang="ko-KR" dirty="0"/>
              <a:t> : </a:t>
            </a:r>
            <a:r>
              <a:rPr lang="ko-KR" altLang="en-US" dirty="0"/>
              <a:t>게임판의</a:t>
            </a:r>
            <a:r>
              <a:rPr lang="en-US" altLang="ko-KR" dirty="0"/>
              <a:t> x</a:t>
            </a:r>
            <a:r>
              <a:rPr lang="ko-KR" altLang="en-US" dirty="0"/>
              <a:t>좌표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curPosY</a:t>
            </a:r>
            <a:r>
              <a:rPr lang="en-US" altLang="ko-KR" dirty="0"/>
              <a:t> : </a:t>
            </a:r>
            <a:r>
              <a:rPr lang="ko-KR" altLang="en-US" dirty="0"/>
              <a:t>게임판의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gameBoardInfo</a:t>
            </a:r>
            <a:r>
              <a:rPr lang="en-US" altLang="ko-KR" dirty="0"/>
              <a:t>[][] : </a:t>
            </a:r>
            <a:r>
              <a:rPr lang="ko-KR" altLang="en-US" dirty="0"/>
              <a:t>기본 게임판을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배열로저장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168FAA-77CB-4935-B188-FC97CA73B2C0}"/>
              </a:ext>
            </a:extLst>
          </p:cNvPr>
          <p:cNvGrpSpPr/>
          <p:nvPr/>
        </p:nvGrpSpPr>
        <p:grpSpPr>
          <a:xfrm rot="10800000">
            <a:off x="633828" y="1806981"/>
            <a:ext cx="198022" cy="189059"/>
            <a:chOff x="2644775" y="3536586"/>
            <a:chExt cx="393700" cy="404851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07BDCDA9-2623-4457-AE96-865D4A86A647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A4D3FEA8-45F7-4743-BA2E-B59312DC61E6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A51EC8-F55D-4ECF-9BB6-060F92232AA0}"/>
              </a:ext>
            </a:extLst>
          </p:cNvPr>
          <p:cNvGrpSpPr/>
          <p:nvPr/>
        </p:nvGrpSpPr>
        <p:grpSpPr>
          <a:xfrm rot="10800000">
            <a:off x="633827" y="2168213"/>
            <a:ext cx="198022" cy="189059"/>
            <a:chOff x="2644775" y="3536586"/>
            <a:chExt cx="393700" cy="404851"/>
          </a:xfrm>
        </p:grpSpPr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F92CD84-17AA-4714-A30E-5EA02C598277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B142A1FA-F4B4-4E48-9D3A-34FA5E4B8A3B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03E584-1688-4D74-9202-48B6FD1310AE}"/>
              </a:ext>
            </a:extLst>
          </p:cNvPr>
          <p:cNvGrpSpPr/>
          <p:nvPr/>
        </p:nvGrpSpPr>
        <p:grpSpPr>
          <a:xfrm rot="10800000">
            <a:off x="633827" y="2584191"/>
            <a:ext cx="198022" cy="189059"/>
            <a:chOff x="2644775" y="3536586"/>
            <a:chExt cx="393700" cy="404851"/>
          </a:xfrm>
        </p:grpSpPr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9E334213-D177-4316-9EB1-B03D40602369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11A77FCF-D84B-4D4B-8B3E-6DF52E0FE651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D3A60A-54E3-4DE9-9B0A-3D46B6ACB06D}"/>
              </a:ext>
            </a:extLst>
          </p:cNvPr>
          <p:cNvGrpSpPr/>
          <p:nvPr/>
        </p:nvGrpSpPr>
        <p:grpSpPr>
          <a:xfrm rot="10800000">
            <a:off x="633827" y="2958508"/>
            <a:ext cx="198022" cy="189059"/>
            <a:chOff x="2644775" y="3536586"/>
            <a:chExt cx="393700" cy="404851"/>
          </a:xfrm>
        </p:grpSpPr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78B2CC2A-18EC-4593-9A99-5FF8F07DF7AF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FCB77A11-771D-4B9B-AC2D-9FB5D076C63C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DFFE107-5546-4602-A19B-84EC36470FF6}"/>
              </a:ext>
            </a:extLst>
          </p:cNvPr>
          <p:cNvGrpSpPr/>
          <p:nvPr/>
        </p:nvGrpSpPr>
        <p:grpSpPr>
          <a:xfrm rot="10800000">
            <a:off x="633827" y="3344943"/>
            <a:ext cx="198022" cy="189059"/>
            <a:chOff x="2644775" y="3536586"/>
            <a:chExt cx="393700" cy="404851"/>
          </a:xfrm>
        </p:grpSpPr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60CD43A0-6292-4882-B65A-DE78F90DD496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472ECE47-8581-4D24-B3DC-24B177A73F48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B5517D1-780B-4346-895E-089F5FEFBF49}"/>
              </a:ext>
            </a:extLst>
          </p:cNvPr>
          <p:cNvGrpSpPr/>
          <p:nvPr/>
        </p:nvGrpSpPr>
        <p:grpSpPr>
          <a:xfrm rot="10800000">
            <a:off x="633827" y="3715361"/>
            <a:ext cx="198022" cy="189059"/>
            <a:chOff x="2644775" y="3536586"/>
            <a:chExt cx="393700" cy="404851"/>
          </a:xfrm>
        </p:grpSpPr>
        <p:sp>
          <p:nvSpPr>
            <p:cNvPr id="32" name="직각 삼각형 31">
              <a:extLst>
                <a:ext uri="{FF2B5EF4-FFF2-40B4-BE49-F238E27FC236}">
                  <a16:creationId xmlns:a16="http://schemas.microsoft.com/office/drawing/2014/main" id="{3B9F7FEE-3D36-485F-8A09-D97446AAE872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>
              <a:extLst>
                <a:ext uri="{FF2B5EF4-FFF2-40B4-BE49-F238E27FC236}">
                  <a16:creationId xmlns:a16="http://schemas.microsoft.com/office/drawing/2014/main" id="{48E51EB3-F5F8-4DDE-9EE9-BA1A8B6FC63D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5F9DA1-D267-4B43-B795-E4B189F64EC1}"/>
              </a:ext>
            </a:extLst>
          </p:cNvPr>
          <p:cNvGrpSpPr/>
          <p:nvPr/>
        </p:nvGrpSpPr>
        <p:grpSpPr>
          <a:xfrm rot="10800000">
            <a:off x="633828" y="4096790"/>
            <a:ext cx="198022" cy="189059"/>
            <a:chOff x="2644775" y="3536586"/>
            <a:chExt cx="393700" cy="404851"/>
          </a:xfrm>
        </p:grpSpPr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895A92DF-B0D8-4163-8272-E302C7D897C6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3BC01CC5-6618-4734-B2D0-9528792D6F14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F2E73F-2433-458A-B1E7-77BED8B8FE03}"/>
              </a:ext>
            </a:extLst>
          </p:cNvPr>
          <p:cNvGrpSpPr/>
          <p:nvPr/>
        </p:nvGrpSpPr>
        <p:grpSpPr>
          <a:xfrm rot="10800000">
            <a:off x="636417" y="4491543"/>
            <a:ext cx="198022" cy="189059"/>
            <a:chOff x="2644775" y="3536586"/>
            <a:chExt cx="393700" cy="404851"/>
          </a:xfrm>
        </p:grpSpPr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10635E71-8C4F-4FAB-B7B1-A092009704BD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각 삼각형 38">
              <a:extLst>
                <a:ext uri="{FF2B5EF4-FFF2-40B4-BE49-F238E27FC236}">
                  <a16:creationId xmlns:a16="http://schemas.microsoft.com/office/drawing/2014/main" id="{EC58B1D1-55D7-4DB5-9C33-C4D7D777418A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C631B4-3D3F-4977-80C1-8B633D0CEE69}"/>
              </a:ext>
            </a:extLst>
          </p:cNvPr>
          <p:cNvGrpSpPr/>
          <p:nvPr/>
        </p:nvGrpSpPr>
        <p:grpSpPr>
          <a:xfrm rot="10800000">
            <a:off x="633828" y="4861961"/>
            <a:ext cx="198022" cy="189059"/>
            <a:chOff x="2644775" y="3536586"/>
            <a:chExt cx="393700" cy="404851"/>
          </a:xfrm>
        </p:grpSpPr>
        <p:sp>
          <p:nvSpPr>
            <p:cNvPr id="41" name="직각 삼각형 40">
              <a:extLst>
                <a:ext uri="{FF2B5EF4-FFF2-40B4-BE49-F238E27FC236}">
                  <a16:creationId xmlns:a16="http://schemas.microsoft.com/office/drawing/2014/main" id="{D91E80AF-036A-460F-8309-7668A70E867D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AC561F10-4234-4F77-BF0D-8C4A39E1F165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75EAC2-6D6B-4512-A485-9D141222FF2E}"/>
              </a:ext>
            </a:extLst>
          </p:cNvPr>
          <p:cNvGrpSpPr/>
          <p:nvPr/>
        </p:nvGrpSpPr>
        <p:grpSpPr>
          <a:xfrm rot="10800000">
            <a:off x="633828" y="5215878"/>
            <a:ext cx="198022" cy="189059"/>
            <a:chOff x="2644775" y="3536586"/>
            <a:chExt cx="393700" cy="404851"/>
          </a:xfrm>
        </p:grpSpPr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DA455975-B65A-4EF0-9491-D6E0636AB6BD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6C8441D0-AB9E-42EA-8053-7CE23394B421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C0EA027-0465-4797-8036-7CA2F9DB72CC}"/>
              </a:ext>
            </a:extLst>
          </p:cNvPr>
          <p:cNvGrpSpPr/>
          <p:nvPr/>
        </p:nvGrpSpPr>
        <p:grpSpPr>
          <a:xfrm rot="10800000">
            <a:off x="633828" y="5610631"/>
            <a:ext cx="198022" cy="189059"/>
            <a:chOff x="2644775" y="3536586"/>
            <a:chExt cx="393700" cy="404851"/>
          </a:xfrm>
        </p:grpSpPr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FBF8A9AF-BFCC-46E1-90A9-0C4566BD83E7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id="{7A767A91-1387-49DA-852C-EA1D8FA2F2C6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2884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그룹 351">
            <a:extLst>
              <a:ext uri="{FF2B5EF4-FFF2-40B4-BE49-F238E27FC236}">
                <a16:creationId xmlns:a16="http://schemas.microsoft.com/office/drawing/2014/main" id="{A45AA4C1-EBEF-484B-987D-E22E5BAA627A}"/>
              </a:ext>
            </a:extLst>
          </p:cNvPr>
          <p:cNvGrpSpPr/>
          <p:nvPr/>
        </p:nvGrpSpPr>
        <p:grpSpPr>
          <a:xfrm>
            <a:off x="550100" y="438874"/>
            <a:ext cx="11091800" cy="6266058"/>
            <a:chOff x="793712" y="321688"/>
            <a:chExt cx="11091800" cy="6266058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FE508BC2-2F0E-4279-83F7-FD886CA851F0}"/>
                </a:ext>
              </a:extLst>
            </p:cNvPr>
            <p:cNvGrpSpPr/>
            <p:nvPr/>
          </p:nvGrpSpPr>
          <p:grpSpPr>
            <a:xfrm>
              <a:off x="793712" y="3739778"/>
              <a:ext cx="1314269" cy="384732"/>
              <a:chOff x="942886" y="3107574"/>
              <a:chExt cx="1314269" cy="384732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B8D8569-5D49-4807-B1A9-2F545E7899D2}"/>
                  </a:ext>
                </a:extLst>
              </p:cNvPr>
              <p:cNvSpPr/>
              <p:nvPr/>
            </p:nvSpPr>
            <p:spPr>
              <a:xfrm>
                <a:off x="942886" y="3122974"/>
                <a:ext cx="1314269" cy="369332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B96C08-5B00-4170-88B9-8F69961BEDC9}"/>
                  </a:ext>
                </a:extLst>
              </p:cNvPr>
              <p:cNvSpPr txBox="1"/>
              <p:nvPr/>
            </p:nvSpPr>
            <p:spPr>
              <a:xfrm>
                <a:off x="1217345" y="3107574"/>
                <a:ext cx="762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main()</a:t>
                </a:r>
                <a:endParaRPr lang="ko-KR" altLang="en-US" dirty="0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EC4DEC1-56FE-4FFA-9971-92AD77C0101A}"/>
                </a:ext>
              </a:extLst>
            </p:cNvPr>
            <p:cNvGrpSpPr/>
            <p:nvPr/>
          </p:nvGrpSpPr>
          <p:grpSpPr>
            <a:xfrm>
              <a:off x="2578309" y="848084"/>
              <a:ext cx="1679754" cy="323165"/>
              <a:chOff x="1942753" y="667406"/>
              <a:chExt cx="1679754" cy="32316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26304AB-8676-469B-96EC-EF0381BBEB24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E736E9-8DAF-4272-B96A-E8FEE38416E4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DrawMessageBow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51A1E82-1983-44A2-893F-3E74F2BA69E9}"/>
                </a:ext>
              </a:extLst>
            </p:cNvPr>
            <p:cNvGrpSpPr/>
            <p:nvPr/>
          </p:nvGrpSpPr>
          <p:grpSpPr>
            <a:xfrm>
              <a:off x="2578308" y="1747384"/>
              <a:ext cx="1679754" cy="323165"/>
              <a:chOff x="1853826" y="2410014"/>
              <a:chExt cx="1679754" cy="323165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950EE510-AFCF-40DE-8AE2-D22747752A0E}"/>
                  </a:ext>
                </a:extLst>
              </p:cNvPr>
              <p:cNvSpPr/>
              <p:nvPr/>
            </p:nvSpPr>
            <p:spPr>
              <a:xfrm>
                <a:off x="1853826" y="2410014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E0D45-F640-4E4D-9199-63E93842A5A0}"/>
                  </a:ext>
                </a:extLst>
              </p:cNvPr>
              <p:cNvSpPr txBox="1"/>
              <p:nvPr/>
            </p:nvSpPr>
            <p:spPr>
              <a:xfrm>
                <a:off x="1946430" y="2433097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DrawGameBoard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BA1F92A-C620-44D9-9160-FF329049508E}"/>
                </a:ext>
              </a:extLst>
            </p:cNvPr>
            <p:cNvGrpSpPr/>
            <p:nvPr/>
          </p:nvGrpSpPr>
          <p:grpSpPr>
            <a:xfrm>
              <a:off x="2578308" y="2187303"/>
              <a:ext cx="1679754" cy="323165"/>
              <a:chOff x="2035357" y="3281319"/>
              <a:chExt cx="1679754" cy="323165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0B86861C-40E9-4A51-9AE7-B4885B33A7F0}"/>
                  </a:ext>
                </a:extLst>
              </p:cNvPr>
              <p:cNvSpPr/>
              <p:nvPr/>
            </p:nvSpPr>
            <p:spPr>
              <a:xfrm>
                <a:off x="2035357" y="3281319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628FED-C865-446A-A906-9416C880532E}"/>
                  </a:ext>
                </a:extLst>
              </p:cNvPr>
              <p:cNvSpPr txBox="1"/>
              <p:nvPr/>
            </p:nvSpPr>
            <p:spPr>
              <a:xfrm>
                <a:off x="2127961" y="3304402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DrawInformation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03A9C44-8295-48E5-81AD-69080EF29229}"/>
                </a:ext>
              </a:extLst>
            </p:cNvPr>
            <p:cNvGrpSpPr/>
            <p:nvPr/>
          </p:nvGrpSpPr>
          <p:grpSpPr>
            <a:xfrm>
              <a:off x="2576669" y="3062126"/>
              <a:ext cx="1679754" cy="323165"/>
              <a:chOff x="4877541" y="1252709"/>
              <a:chExt cx="1679754" cy="323165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A50E7D45-8E7F-44F1-BA32-6543D22B3458}"/>
                  </a:ext>
                </a:extLst>
              </p:cNvPr>
              <p:cNvSpPr/>
              <p:nvPr/>
            </p:nvSpPr>
            <p:spPr>
              <a:xfrm>
                <a:off x="4877541" y="1252709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09C8D4-41AB-4323-9854-38A4DA920254}"/>
                  </a:ext>
                </a:extLst>
              </p:cNvPr>
              <p:cNvSpPr txBox="1"/>
              <p:nvPr/>
            </p:nvSpPr>
            <p:spPr>
              <a:xfrm>
                <a:off x="4970145" y="1275792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DrawRandPuzzle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9F4264E-0634-4525-B0AD-10066CF94BD9}"/>
                </a:ext>
              </a:extLst>
            </p:cNvPr>
            <p:cNvGrpSpPr/>
            <p:nvPr/>
          </p:nvGrpSpPr>
          <p:grpSpPr>
            <a:xfrm>
              <a:off x="2578308" y="2624756"/>
              <a:ext cx="1679754" cy="323165"/>
              <a:chOff x="4784936" y="2690908"/>
              <a:chExt cx="1679754" cy="323165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9CE44177-9DF0-4AEE-A548-7B2182C79A1C}"/>
                  </a:ext>
                </a:extLst>
              </p:cNvPr>
              <p:cNvSpPr/>
              <p:nvPr/>
            </p:nvSpPr>
            <p:spPr>
              <a:xfrm>
                <a:off x="4784936" y="2690908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D0A91B-5852-4598-8DE7-6ED99331EF83}"/>
                  </a:ext>
                </a:extLst>
              </p:cNvPr>
              <p:cNvSpPr txBox="1"/>
              <p:nvPr/>
            </p:nvSpPr>
            <p:spPr>
              <a:xfrm>
                <a:off x="4877540" y="2713991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DrawPuzzleZone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4C80802-1BD7-4B61-97BD-F817DF0E49F5}"/>
                </a:ext>
              </a:extLst>
            </p:cNvPr>
            <p:cNvGrpSpPr/>
            <p:nvPr/>
          </p:nvGrpSpPr>
          <p:grpSpPr>
            <a:xfrm>
              <a:off x="2570092" y="3506371"/>
              <a:ext cx="1679754" cy="323165"/>
              <a:chOff x="4298053" y="3442901"/>
              <a:chExt cx="1679754" cy="323165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520F3C5F-49F8-45D8-B6C3-FB0BDA38CA70}"/>
                  </a:ext>
                </a:extLst>
              </p:cNvPr>
              <p:cNvSpPr/>
              <p:nvPr/>
            </p:nvSpPr>
            <p:spPr>
              <a:xfrm>
                <a:off x="4298053" y="3442901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5453F3-9BA1-4104-B492-DA71CDAEB11C}"/>
                  </a:ext>
                </a:extLst>
              </p:cNvPr>
              <p:cNvSpPr txBox="1"/>
              <p:nvPr/>
            </p:nvSpPr>
            <p:spPr>
              <a:xfrm>
                <a:off x="4390657" y="3465984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ProcessKeyInput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B2D2E18-56A4-4522-8FE9-ED3DD33128F4}"/>
                </a:ext>
              </a:extLst>
            </p:cNvPr>
            <p:cNvGrpSpPr/>
            <p:nvPr/>
          </p:nvGrpSpPr>
          <p:grpSpPr>
            <a:xfrm>
              <a:off x="2570094" y="1292795"/>
              <a:ext cx="1679754" cy="323165"/>
              <a:chOff x="1942753" y="667406"/>
              <a:chExt cx="1679754" cy="323165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7A8BDF4C-368E-4720-AF7F-C93F2F4A2A89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C3AECC-1C39-4AAB-BFB4-3E617488F6BF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err="1"/>
                  <a:t>WhereCurrentBMW</a:t>
                </a:r>
                <a:r>
                  <a:rPr lang="en-US" altLang="ko-KR" sz="1100" dirty="0"/>
                  <a:t>()</a:t>
                </a:r>
                <a:endParaRPr lang="ko-KR" altLang="en-US" sz="11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9DF7B4-8734-4F0E-B64D-E171C5B8260F}"/>
                </a:ext>
              </a:extLst>
            </p:cNvPr>
            <p:cNvGrpSpPr/>
            <p:nvPr/>
          </p:nvGrpSpPr>
          <p:grpSpPr>
            <a:xfrm>
              <a:off x="2578310" y="408409"/>
              <a:ext cx="1679754" cy="323165"/>
              <a:chOff x="1942753" y="667406"/>
              <a:chExt cx="1679754" cy="323165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15193C05-9CEB-4D0F-B9DA-C80BEC98E717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03C1882-7E28-4348-8DED-7A767F354036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DetectRunOfTime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48CD7A2-D0E8-4C41-B7F2-1C624C8C8971}"/>
                </a:ext>
              </a:extLst>
            </p:cNvPr>
            <p:cNvGrpSpPr/>
            <p:nvPr/>
          </p:nvGrpSpPr>
          <p:grpSpPr>
            <a:xfrm>
              <a:off x="6422500" y="4971107"/>
              <a:ext cx="1679754" cy="323165"/>
              <a:chOff x="1942753" y="667406"/>
              <a:chExt cx="1679754" cy="323165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3A4DED15-0D40-4BAB-BFD7-E2FAA0C7CD94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8C0689-EAED-4655-AE69-6A62D978965E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ShiftDown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517A36E-1B99-4FCB-B512-CDBDFEBFFF18}"/>
                </a:ext>
              </a:extLst>
            </p:cNvPr>
            <p:cNvGrpSpPr/>
            <p:nvPr/>
          </p:nvGrpSpPr>
          <p:grpSpPr>
            <a:xfrm>
              <a:off x="6422499" y="5280528"/>
              <a:ext cx="1679754" cy="342004"/>
              <a:chOff x="1942753" y="648567"/>
              <a:chExt cx="1679754" cy="342004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D2481453-E31E-4272-8763-88F5CAB00863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D1D8C48-5865-4FD4-A3A9-5631A03719CD}"/>
                  </a:ext>
                </a:extLst>
              </p:cNvPr>
              <p:cNvSpPr txBox="1"/>
              <p:nvPr/>
            </p:nvSpPr>
            <p:spPr>
              <a:xfrm>
                <a:off x="2035358" y="648567"/>
                <a:ext cx="14455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ShiftUp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E349FC3-174D-4076-93CD-7BCC408A5578}"/>
                </a:ext>
              </a:extLst>
            </p:cNvPr>
            <p:cNvGrpSpPr/>
            <p:nvPr/>
          </p:nvGrpSpPr>
          <p:grpSpPr>
            <a:xfrm>
              <a:off x="4730472" y="4966643"/>
              <a:ext cx="1679754" cy="323165"/>
              <a:chOff x="1942753" y="667406"/>
              <a:chExt cx="1679754" cy="323165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C091A522-5D8D-48E6-99E8-71BCA524DDCA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3278EDF-5390-4DB2-8246-DC315176877A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ShiftRight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75442A3-0CDA-43A0-A04F-D09330974651}"/>
                </a:ext>
              </a:extLst>
            </p:cNvPr>
            <p:cNvGrpSpPr/>
            <p:nvPr/>
          </p:nvGrpSpPr>
          <p:grpSpPr>
            <a:xfrm>
              <a:off x="4730472" y="5606802"/>
              <a:ext cx="1679754" cy="323165"/>
              <a:chOff x="1942753" y="667406"/>
              <a:chExt cx="1679754" cy="32316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C7307B9-FAD2-49BA-B33C-873106D3D2CE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0777A9-01F7-40A9-9684-CDA63C234911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 err="1"/>
                  <a:t>DetectCollisionDeadLine</a:t>
                </a:r>
                <a:r>
                  <a:rPr lang="en-US" altLang="ko-KR" sz="900" dirty="0"/>
                  <a:t>()</a:t>
                </a:r>
                <a:endParaRPr lang="ko-KR" altLang="en-US" sz="900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C685535-4EDD-46A9-8566-F43D68268437}"/>
                </a:ext>
              </a:extLst>
            </p:cNvPr>
            <p:cNvGrpSpPr/>
            <p:nvPr/>
          </p:nvGrpSpPr>
          <p:grpSpPr>
            <a:xfrm>
              <a:off x="2576668" y="5080694"/>
              <a:ext cx="1679754" cy="323165"/>
              <a:chOff x="1942753" y="667406"/>
              <a:chExt cx="1679754" cy="323165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0238D51A-F39A-4582-97BA-122F22FDF99B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BBE115-A250-44E2-9BB9-8AAB098F3620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PlayerMove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70CB68A-E384-4520-B6A3-80597067BFA0}"/>
                </a:ext>
              </a:extLst>
            </p:cNvPr>
            <p:cNvGrpSpPr/>
            <p:nvPr/>
          </p:nvGrpSpPr>
          <p:grpSpPr>
            <a:xfrm>
              <a:off x="2576669" y="4636447"/>
              <a:ext cx="1679754" cy="323165"/>
              <a:chOff x="1942753" y="667406"/>
              <a:chExt cx="1679754" cy="323165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035E6BEB-B3B8-4306-94BC-5B6D618245F1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912FD9D-C47E-4B96-9D93-D5CF1085C7B4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TestSuccessPuzzle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BD8EBA1-5BB4-4EEC-B85F-D09E11A21AA1}"/>
                </a:ext>
              </a:extLst>
            </p:cNvPr>
            <p:cNvGrpSpPr/>
            <p:nvPr/>
          </p:nvGrpSpPr>
          <p:grpSpPr>
            <a:xfrm>
              <a:off x="4730472" y="5282782"/>
              <a:ext cx="1679754" cy="323165"/>
              <a:chOff x="1942753" y="667406"/>
              <a:chExt cx="1679754" cy="323165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A3473EE1-8A70-4786-8991-C63502C79BF5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73BC82A-984D-47B7-A25E-5EDAD94A0FBD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ShiftLeft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C6CF839-FAF2-446D-8F4D-E6116D6E2681}"/>
                </a:ext>
              </a:extLst>
            </p:cNvPr>
            <p:cNvGrpSpPr/>
            <p:nvPr/>
          </p:nvGrpSpPr>
          <p:grpSpPr>
            <a:xfrm>
              <a:off x="7020632" y="2137505"/>
              <a:ext cx="1679754" cy="323165"/>
              <a:chOff x="1942753" y="667406"/>
              <a:chExt cx="1679754" cy="323165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1F1630CF-DDD2-4560-A304-788C8B3F6ED4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B4C72EC-ADBA-4AD7-879B-26EACBB2B3EA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LimitStageTime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4858436-BD09-493D-BB4C-856054344DE7}"/>
                </a:ext>
              </a:extLst>
            </p:cNvPr>
            <p:cNvGrpSpPr/>
            <p:nvPr/>
          </p:nvGrpSpPr>
          <p:grpSpPr>
            <a:xfrm>
              <a:off x="7052105" y="2687944"/>
              <a:ext cx="1679754" cy="323165"/>
              <a:chOff x="1942753" y="667406"/>
              <a:chExt cx="1679754" cy="323165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FB54928D-5D5F-4B23-8286-2BEBF0CD1814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C477095-2EE8-4B07-A6CB-496F7CED9706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StageUpPuzzleXX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6DCB800-B073-4A36-82E1-700800EA39C5}"/>
                </a:ext>
              </a:extLst>
            </p:cNvPr>
            <p:cNvGrpSpPr/>
            <p:nvPr/>
          </p:nvGrpSpPr>
          <p:grpSpPr>
            <a:xfrm>
              <a:off x="7052105" y="3008308"/>
              <a:ext cx="1679754" cy="323165"/>
              <a:chOff x="1942753" y="667406"/>
              <a:chExt cx="1679754" cy="323165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204C7C1-5306-4C21-B184-EED1C82D6DBF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DE95F61-DDB4-4FB1-89D1-6675CD70E4ED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err="1"/>
                  <a:t>StageUpNumOfPuzzle</a:t>
                </a:r>
                <a:r>
                  <a:rPr lang="en-US" altLang="ko-KR" sz="1000" dirty="0"/>
                  <a:t>()</a:t>
                </a:r>
                <a:endParaRPr lang="ko-KR" altLang="en-US" sz="1000" dirty="0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7E86EE7-BA42-48F6-B259-886932FA74ED}"/>
                </a:ext>
              </a:extLst>
            </p:cNvPr>
            <p:cNvGrpSpPr/>
            <p:nvPr/>
          </p:nvGrpSpPr>
          <p:grpSpPr>
            <a:xfrm>
              <a:off x="9061402" y="3616154"/>
              <a:ext cx="1679754" cy="469359"/>
              <a:chOff x="1942753" y="667406"/>
              <a:chExt cx="1679754" cy="469359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8A2FD427-F18F-45EE-BED9-9153A2650CF6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7BFCD6F-7149-4F47-B777-650770DCEEE9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err="1"/>
                  <a:t>StageUpPuzzleTime</a:t>
                </a:r>
                <a:r>
                  <a:rPr lang="en-US" altLang="ko-KR" sz="1100" dirty="0"/>
                  <a:t>()</a:t>
                </a:r>
                <a:endParaRPr lang="ko-KR" altLang="en-US" sz="1100" dirty="0"/>
              </a:p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4766398-E03B-4DF2-8058-E7A2F9C1C1FD}"/>
                </a:ext>
              </a:extLst>
            </p:cNvPr>
            <p:cNvGrpSpPr/>
            <p:nvPr/>
          </p:nvGrpSpPr>
          <p:grpSpPr>
            <a:xfrm>
              <a:off x="6410225" y="5813552"/>
              <a:ext cx="1679754" cy="323165"/>
              <a:chOff x="1942753" y="667406"/>
              <a:chExt cx="1679754" cy="323165"/>
            </a:xfrm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E7DFB373-FA37-4D00-8FA1-991F8A99E3BD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69C8927-20E0-4CDF-94E6-456FED50C938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 </a:t>
                </a:r>
                <a:r>
                  <a:rPr lang="en-US" altLang="ko-KR" sz="1200" dirty="0" err="1"/>
                  <a:t>StageUpBackStep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78ABAAA-3F3A-43A4-87DB-3FDFEE0DFE82}"/>
                </a:ext>
              </a:extLst>
            </p:cNvPr>
            <p:cNvGrpSpPr/>
            <p:nvPr/>
          </p:nvGrpSpPr>
          <p:grpSpPr>
            <a:xfrm>
              <a:off x="4730470" y="4239918"/>
              <a:ext cx="1679754" cy="323165"/>
              <a:chOff x="1942753" y="667406"/>
              <a:chExt cx="1679754" cy="323165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74758647-8717-4D5F-9102-0B2E0101BB79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8DD24FD-5DDD-43C6-8F9F-917407202D9B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dk1"/>
                    </a:solidFill>
                  </a:rPr>
                  <a:t> </a:t>
                </a:r>
                <a:r>
                  <a:rPr lang="en-US" altLang="ko-KR" sz="1200" dirty="0" err="1">
                    <a:solidFill>
                      <a:schemeClr val="dk1"/>
                    </a:solidFill>
                  </a:rPr>
                  <a:t>KeyPause</a:t>
                </a:r>
                <a:r>
                  <a:rPr lang="en-US" altLang="ko-KR" sz="1200" dirty="0">
                    <a:solidFill>
                      <a:schemeClr val="dk1"/>
                    </a:solidFill>
                  </a:rPr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CD1296E-AA67-42EC-9446-6E20AAE64BEF}"/>
                </a:ext>
              </a:extLst>
            </p:cNvPr>
            <p:cNvGrpSpPr/>
            <p:nvPr/>
          </p:nvGrpSpPr>
          <p:grpSpPr>
            <a:xfrm>
              <a:off x="4730470" y="3916757"/>
              <a:ext cx="1679754" cy="323165"/>
              <a:chOff x="1942753" y="667406"/>
              <a:chExt cx="1679754" cy="323165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AAC9A7F4-0DF5-41F0-A005-B428C888FC97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59EF9A-3144-40D4-989F-F92C169D4D26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solidFill>
                      <a:schemeClr val="dk1"/>
                    </a:solidFill>
                  </a:rPr>
                  <a:t>KeyUseItem</a:t>
                </a:r>
                <a:r>
                  <a:rPr lang="en-US" altLang="ko-KR" sz="1200" dirty="0">
                    <a:solidFill>
                      <a:schemeClr val="dk1"/>
                    </a:solidFill>
                  </a:rPr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2AEE031-FDE1-4B4C-8E5D-8FFD1892C25A}"/>
                </a:ext>
              </a:extLst>
            </p:cNvPr>
            <p:cNvGrpSpPr/>
            <p:nvPr/>
          </p:nvGrpSpPr>
          <p:grpSpPr>
            <a:xfrm>
              <a:off x="4730470" y="5938331"/>
              <a:ext cx="1679754" cy="323165"/>
              <a:chOff x="1942753" y="667406"/>
              <a:chExt cx="1679754" cy="323165"/>
            </a:xfrm>
          </p:grpSpPr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3950ABB9-7AA4-4283-A242-523BF988C869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16CFAD9-E250-41E7-A3DF-1B76F47116DC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 err="1"/>
                  <a:t>DetectCollisionFInishLine</a:t>
                </a:r>
                <a:endParaRPr lang="ko-KR" altLang="en-US" sz="800" dirty="0"/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33382D79-5CD0-48A0-A82E-2D5D0B0205D8}"/>
                </a:ext>
              </a:extLst>
            </p:cNvPr>
            <p:cNvGrpSpPr/>
            <p:nvPr/>
          </p:nvGrpSpPr>
          <p:grpSpPr>
            <a:xfrm>
              <a:off x="7066567" y="720557"/>
              <a:ext cx="1679758" cy="1292660"/>
              <a:chOff x="9318292" y="4060287"/>
              <a:chExt cx="1679758" cy="1292660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D1802B5F-4B89-4037-8476-9427B52FE181}"/>
                  </a:ext>
                </a:extLst>
              </p:cNvPr>
              <p:cNvGrpSpPr/>
              <p:nvPr/>
            </p:nvGrpSpPr>
            <p:grpSpPr>
              <a:xfrm>
                <a:off x="9318296" y="4060287"/>
                <a:ext cx="1679754" cy="323165"/>
                <a:chOff x="1942753" y="667406"/>
                <a:chExt cx="1679754" cy="323165"/>
              </a:xfrm>
            </p:grpSpPr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id="{BD4C2484-4984-4F9C-BB1B-287403848EEF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7C49E60-C5D5-4257-995C-EC4F2DB5C5D3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err="1"/>
                    <a:t>DrawStageTutorial</a:t>
                  </a:r>
                  <a:r>
                    <a:rPr lang="en-US" altLang="ko-KR" sz="1200" dirty="0"/>
                    <a:t>()</a:t>
                  </a:r>
                  <a:endParaRPr lang="ko-KR" altLang="en-US" sz="1200" dirty="0"/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BBEF71E-3E41-4BF5-A1C4-79591DEDBAA4}"/>
                  </a:ext>
                </a:extLst>
              </p:cNvPr>
              <p:cNvGrpSpPr/>
              <p:nvPr/>
            </p:nvGrpSpPr>
            <p:grpSpPr>
              <a:xfrm>
                <a:off x="9318295" y="4383452"/>
                <a:ext cx="1679754" cy="323165"/>
                <a:chOff x="1942753" y="667406"/>
                <a:chExt cx="1679754" cy="323165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8C233158-F8D2-4A2D-9419-DEDD3A3678EB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FBA74E6-A6B9-41E2-9DDC-64AC59DCE4CA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err="1"/>
                    <a:t>DrawFirstStage</a:t>
                  </a:r>
                  <a:r>
                    <a:rPr lang="en-US" altLang="ko-KR" sz="1200" dirty="0"/>
                    <a:t>()</a:t>
                  </a:r>
                  <a:endParaRPr lang="ko-KR" altLang="en-US" sz="1200" dirty="0"/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65A7B5-1DEC-4448-8332-CADAA5C262FD}"/>
                  </a:ext>
                </a:extLst>
              </p:cNvPr>
              <p:cNvGrpSpPr/>
              <p:nvPr/>
            </p:nvGrpSpPr>
            <p:grpSpPr>
              <a:xfrm>
                <a:off x="9318293" y="4706617"/>
                <a:ext cx="1679754" cy="323165"/>
                <a:chOff x="1942753" y="667406"/>
                <a:chExt cx="1679754" cy="323165"/>
              </a:xfrm>
            </p:grpSpPr>
            <p:sp>
              <p:nvSpPr>
                <p:cNvPr id="120" name="사각형: 둥근 모서리 119">
                  <a:extLst>
                    <a:ext uri="{FF2B5EF4-FFF2-40B4-BE49-F238E27FC236}">
                      <a16:creationId xmlns:a16="http://schemas.microsoft.com/office/drawing/2014/main" id="{D154A0E1-B3B9-4776-B7C6-DC1ABAB74EA6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1F524BF-724F-4964-9D06-EF286CEAD1C3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err="1"/>
                    <a:t>DrawSecondStage</a:t>
                  </a:r>
                  <a:r>
                    <a:rPr lang="en-US" altLang="ko-KR" sz="1200" dirty="0"/>
                    <a:t>()</a:t>
                  </a:r>
                  <a:endParaRPr lang="ko-KR" altLang="en-US" sz="1200" dirty="0"/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274EFBDF-B2D2-4068-AC28-D387DC5CD3E4}"/>
                  </a:ext>
                </a:extLst>
              </p:cNvPr>
              <p:cNvGrpSpPr/>
              <p:nvPr/>
            </p:nvGrpSpPr>
            <p:grpSpPr>
              <a:xfrm>
                <a:off x="9318292" y="5029782"/>
                <a:ext cx="1679754" cy="323165"/>
                <a:chOff x="1942753" y="667406"/>
                <a:chExt cx="1679754" cy="323165"/>
              </a:xfrm>
            </p:grpSpPr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67AC2B86-7860-4C1D-A015-7707BB47069A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CDF0566-8655-4073-B469-120D2C92B4BB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err="1"/>
                    <a:t>DrawThirdStage</a:t>
                  </a:r>
                  <a:r>
                    <a:rPr lang="en-US" altLang="ko-KR" sz="1200" dirty="0"/>
                    <a:t>()</a:t>
                  </a:r>
                  <a:endParaRPr lang="ko-KR" altLang="en-US" sz="1200" dirty="0"/>
                </a:p>
              </p:txBody>
            </p:sp>
          </p:grp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7E471260-25D9-47F4-85AE-2EC16DDCC72A}"/>
                </a:ext>
              </a:extLst>
            </p:cNvPr>
            <p:cNvGrpSpPr/>
            <p:nvPr/>
          </p:nvGrpSpPr>
          <p:grpSpPr>
            <a:xfrm>
              <a:off x="4730476" y="513196"/>
              <a:ext cx="1679758" cy="1292660"/>
              <a:chOff x="9318292" y="4060287"/>
              <a:chExt cx="1679758" cy="1292660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A39548E4-D6BF-4153-9DC5-439B4FFC3A81}"/>
                  </a:ext>
                </a:extLst>
              </p:cNvPr>
              <p:cNvGrpSpPr/>
              <p:nvPr/>
            </p:nvGrpSpPr>
            <p:grpSpPr>
              <a:xfrm>
                <a:off x="9318296" y="4060287"/>
                <a:ext cx="1679754" cy="323165"/>
                <a:chOff x="1942753" y="667406"/>
                <a:chExt cx="1679754" cy="323165"/>
              </a:xfrm>
            </p:grpSpPr>
            <p:sp>
              <p:nvSpPr>
                <p:cNvPr id="137" name="사각형: 둥근 모서리 136">
                  <a:extLst>
                    <a:ext uri="{FF2B5EF4-FFF2-40B4-BE49-F238E27FC236}">
                      <a16:creationId xmlns:a16="http://schemas.microsoft.com/office/drawing/2014/main" id="{B62D2366-B64B-459E-93E7-D3B4364155C3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C617A450-85B7-48E9-BCC6-6C37B294C690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err="1"/>
                    <a:t>NpcYoungMan</a:t>
                  </a:r>
                  <a:r>
                    <a:rPr lang="en-US" altLang="ko-KR" sz="1200" dirty="0"/>
                    <a:t>()</a:t>
                  </a:r>
                  <a:endParaRPr lang="ko-KR" altLang="en-US" sz="1200" dirty="0"/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454D453B-4644-4AB1-A2F9-EFA6E04609B5}"/>
                  </a:ext>
                </a:extLst>
              </p:cNvPr>
              <p:cNvGrpSpPr/>
              <p:nvPr/>
            </p:nvGrpSpPr>
            <p:grpSpPr>
              <a:xfrm>
                <a:off x="9318295" y="4383452"/>
                <a:ext cx="1679754" cy="323165"/>
                <a:chOff x="1942753" y="667406"/>
                <a:chExt cx="1679754" cy="323165"/>
              </a:xfrm>
            </p:grpSpPr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29206266-8265-4BC9-AB07-F5F922D0CA72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5F6B29E3-4030-441B-A574-C95D2D1DDBA5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err="1"/>
                    <a:t>NpcOldMan</a:t>
                  </a:r>
                  <a:r>
                    <a:rPr lang="en-US" altLang="ko-KR" sz="1200" dirty="0"/>
                    <a:t>()</a:t>
                  </a:r>
                  <a:endParaRPr lang="ko-KR" altLang="en-US" sz="1200" dirty="0"/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277FE69B-409C-41DB-A00B-B659F681639B}"/>
                  </a:ext>
                </a:extLst>
              </p:cNvPr>
              <p:cNvGrpSpPr/>
              <p:nvPr/>
            </p:nvGrpSpPr>
            <p:grpSpPr>
              <a:xfrm>
                <a:off x="9318293" y="4706617"/>
                <a:ext cx="1679754" cy="323165"/>
                <a:chOff x="1942753" y="667406"/>
                <a:chExt cx="1679754" cy="323165"/>
              </a:xfrm>
            </p:grpSpPr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F8BAE9A2-6083-47E2-855D-B2ED5757D250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58CEB40-2704-4BB6-AA76-743C471DF580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err="1"/>
                    <a:t>NpcFalseReligion</a:t>
                  </a:r>
                  <a:r>
                    <a:rPr lang="en-US" altLang="ko-KR" sz="1200" dirty="0"/>
                    <a:t>()</a:t>
                  </a:r>
                  <a:endParaRPr lang="ko-KR" altLang="en-US" sz="1200" dirty="0"/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A9CA844-4CAE-4B29-8FAD-2B7B2C80E005}"/>
                  </a:ext>
                </a:extLst>
              </p:cNvPr>
              <p:cNvGrpSpPr/>
              <p:nvPr/>
            </p:nvGrpSpPr>
            <p:grpSpPr>
              <a:xfrm>
                <a:off x="9318292" y="5029782"/>
                <a:ext cx="1679754" cy="323165"/>
                <a:chOff x="1942753" y="667406"/>
                <a:chExt cx="1679754" cy="323165"/>
              </a:xfrm>
            </p:grpSpPr>
            <p:sp>
              <p:nvSpPr>
                <p:cNvPr id="131" name="사각형: 둥근 모서리 130">
                  <a:extLst>
                    <a:ext uri="{FF2B5EF4-FFF2-40B4-BE49-F238E27FC236}">
                      <a16:creationId xmlns:a16="http://schemas.microsoft.com/office/drawing/2014/main" id="{F659E445-5258-4631-A8A2-CB9AFF892C62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78512592-C497-4D59-B5AD-42FB8207DC63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err="1"/>
                    <a:t>NpcPcRoom</a:t>
                  </a:r>
                  <a:r>
                    <a:rPr lang="en-US" altLang="ko-KR" sz="1200" dirty="0"/>
                    <a:t>()</a:t>
                  </a:r>
                  <a:endParaRPr lang="ko-KR" altLang="en-US" sz="1200" dirty="0"/>
                </a:p>
              </p:txBody>
            </p:sp>
          </p:grp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D09EAC28-7CEA-4803-A928-50D4B697D32E}"/>
                </a:ext>
              </a:extLst>
            </p:cNvPr>
            <p:cNvGrpSpPr/>
            <p:nvPr/>
          </p:nvGrpSpPr>
          <p:grpSpPr>
            <a:xfrm>
              <a:off x="4730472" y="2624101"/>
              <a:ext cx="1679758" cy="1292660"/>
              <a:chOff x="9318292" y="4060287"/>
              <a:chExt cx="1679758" cy="1292660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EC856CD2-B444-476D-99C1-454C7BFBA776}"/>
                  </a:ext>
                </a:extLst>
              </p:cNvPr>
              <p:cNvGrpSpPr/>
              <p:nvPr/>
            </p:nvGrpSpPr>
            <p:grpSpPr>
              <a:xfrm>
                <a:off x="9318296" y="4060287"/>
                <a:ext cx="1679754" cy="323165"/>
                <a:chOff x="1942753" y="667406"/>
                <a:chExt cx="1679754" cy="323165"/>
              </a:xfrm>
            </p:grpSpPr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CA3C3ED5-B476-479B-B193-82D757CD18A2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8AC5E3BB-C400-4903-9B0B-524DBF4DFF78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dk1"/>
                      </a:solidFill>
                    </a:rPr>
                    <a:t> </a:t>
                  </a:r>
                  <a:r>
                    <a:rPr lang="en-US" altLang="ko-KR" sz="1200" dirty="0" err="1">
                      <a:solidFill>
                        <a:schemeClr val="dk1"/>
                      </a:solidFill>
                    </a:rPr>
                    <a:t>SelectKeyPuzzleQ</a:t>
                  </a:r>
                  <a:r>
                    <a:rPr lang="en-US" altLang="ko-KR" sz="1200" dirty="0">
                      <a:solidFill>
                        <a:schemeClr val="dk1"/>
                      </a:solidFill>
                    </a:rPr>
                    <a:t>()</a:t>
                  </a:r>
                  <a:endParaRPr lang="ko-KR" altLang="en-US" sz="1200" dirty="0"/>
                </a:p>
              </p:txBody>
            </p: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BACB9C09-CD87-4B47-A9A1-3D320E55CDA4}"/>
                  </a:ext>
                </a:extLst>
              </p:cNvPr>
              <p:cNvGrpSpPr/>
              <p:nvPr/>
            </p:nvGrpSpPr>
            <p:grpSpPr>
              <a:xfrm>
                <a:off x="9318295" y="4383452"/>
                <a:ext cx="1679754" cy="323165"/>
                <a:chOff x="1942753" y="667406"/>
                <a:chExt cx="1679754" cy="323165"/>
              </a:xfrm>
            </p:grpSpPr>
            <p:sp>
              <p:nvSpPr>
                <p:cNvPr id="148" name="사각형: 둥근 모서리 147">
                  <a:extLst>
                    <a:ext uri="{FF2B5EF4-FFF2-40B4-BE49-F238E27FC236}">
                      <a16:creationId xmlns:a16="http://schemas.microsoft.com/office/drawing/2014/main" id="{9896259F-E698-476E-A647-AD34773988EC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71D99EFF-4C62-4CF2-8B63-D9D3929D8240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err="1">
                      <a:solidFill>
                        <a:schemeClr val="dk1"/>
                      </a:solidFill>
                    </a:rPr>
                    <a:t>SelectKeyPuzzleW</a:t>
                  </a:r>
                  <a:r>
                    <a:rPr lang="en-US" altLang="ko-KR" sz="1200" dirty="0">
                      <a:solidFill>
                        <a:schemeClr val="dk1"/>
                      </a:solidFill>
                    </a:rPr>
                    <a:t>()</a:t>
                  </a:r>
                  <a:endParaRPr lang="ko-KR" altLang="en-US" sz="1200" dirty="0"/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78146500-6B08-4F2A-B690-F83BE25EE8A3}"/>
                  </a:ext>
                </a:extLst>
              </p:cNvPr>
              <p:cNvGrpSpPr/>
              <p:nvPr/>
            </p:nvGrpSpPr>
            <p:grpSpPr>
              <a:xfrm>
                <a:off x="9318293" y="4706617"/>
                <a:ext cx="1679754" cy="323165"/>
                <a:chOff x="1942753" y="667406"/>
                <a:chExt cx="1679754" cy="323165"/>
              </a:xfrm>
            </p:grpSpPr>
            <p:sp>
              <p:nvSpPr>
                <p:cNvPr id="146" name="사각형: 둥근 모서리 145">
                  <a:extLst>
                    <a:ext uri="{FF2B5EF4-FFF2-40B4-BE49-F238E27FC236}">
                      <a16:creationId xmlns:a16="http://schemas.microsoft.com/office/drawing/2014/main" id="{DBD14C0C-5415-477C-828A-2B710F2BC318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36BB82E4-75D8-4E15-88B5-2B509C68F4D3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dk1"/>
                      </a:solidFill>
                    </a:rPr>
                    <a:t> </a:t>
                  </a:r>
                  <a:r>
                    <a:rPr lang="en-US" altLang="ko-KR" sz="1200" dirty="0" err="1">
                      <a:solidFill>
                        <a:schemeClr val="dk1"/>
                      </a:solidFill>
                    </a:rPr>
                    <a:t>SelectKeyPuzzleE</a:t>
                  </a:r>
                  <a:r>
                    <a:rPr lang="en-US" altLang="ko-KR" sz="1200" dirty="0">
                      <a:solidFill>
                        <a:schemeClr val="dk1"/>
                      </a:solidFill>
                    </a:rPr>
                    <a:t>()</a:t>
                  </a:r>
                  <a:endParaRPr lang="ko-KR" altLang="en-US" sz="1200" dirty="0"/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6AEF3B7A-EAF7-4866-A542-62ED5B6ECE14}"/>
                  </a:ext>
                </a:extLst>
              </p:cNvPr>
              <p:cNvGrpSpPr/>
              <p:nvPr/>
            </p:nvGrpSpPr>
            <p:grpSpPr>
              <a:xfrm>
                <a:off x="9318292" y="5029782"/>
                <a:ext cx="1679754" cy="323165"/>
                <a:chOff x="1942753" y="667406"/>
                <a:chExt cx="1679754" cy="323165"/>
              </a:xfrm>
            </p:grpSpPr>
            <p:sp>
              <p:nvSpPr>
                <p:cNvPr id="144" name="사각형: 둥근 모서리 143">
                  <a:extLst>
                    <a:ext uri="{FF2B5EF4-FFF2-40B4-BE49-F238E27FC236}">
                      <a16:creationId xmlns:a16="http://schemas.microsoft.com/office/drawing/2014/main" id="{D9FC5676-F62E-4EEC-8DF9-CFB54ACA8CD4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B13B2228-86C5-463F-BED6-E1BC3062E9F5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dk1"/>
                      </a:solidFill>
                    </a:rPr>
                    <a:t> </a:t>
                  </a:r>
                  <a:r>
                    <a:rPr lang="en-US" altLang="ko-KR" sz="1200" dirty="0" err="1">
                      <a:solidFill>
                        <a:schemeClr val="dk1"/>
                      </a:solidFill>
                    </a:rPr>
                    <a:t>SelectKeyPuzzleR</a:t>
                  </a:r>
                  <a:r>
                    <a:rPr lang="en-US" altLang="ko-KR" sz="1200" dirty="0">
                      <a:solidFill>
                        <a:schemeClr val="dk1"/>
                      </a:solidFill>
                    </a:rPr>
                    <a:t>()</a:t>
                  </a:r>
                  <a:endParaRPr lang="ko-KR" altLang="en-US" sz="1200" dirty="0"/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97B46AA9-AAB9-4C60-919A-539B16C8DAE9}"/>
                </a:ext>
              </a:extLst>
            </p:cNvPr>
            <p:cNvGrpSpPr/>
            <p:nvPr/>
          </p:nvGrpSpPr>
          <p:grpSpPr>
            <a:xfrm>
              <a:off x="10205758" y="4635951"/>
              <a:ext cx="1679754" cy="323165"/>
              <a:chOff x="1942753" y="667406"/>
              <a:chExt cx="1679754" cy="323165"/>
            </a:xfrm>
          </p:grpSpPr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F0C96681-8EC4-46EC-80D2-EAF475778BB1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4515E31-D56B-4274-9061-289FBC9DA661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/>
                  <a:t>CheckCombo</a:t>
                </a:r>
                <a:r>
                  <a:rPr lang="en-US" altLang="ko-KR" sz="1200" dirty="0"/>
                  <a:t>()</a:t>
                </a:r>
                <a:endParaRPr lang="ko-KR" altLang="en-US" sz="1200" dirty="0"/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79E45639-C509-4848-AE27-B547CC2018AE}"/>
                </a:ext>
              </a:extLst>
            </p:cNvPr>
            <p:cNvGrpSpPr/>
            <p:nvPr/>
          </p:nvGrpSpPr>
          <p:grpSpPr>
            <a:xfrm>
              <a:off x="7066567" y="3619555"/>
              <a:ext cx="1679754" cy="323165"/>
              <a:chOff x="1942753" y="667406"/>
              <a:chExt cx="1679754" cy="323165"/>
            </a:xfrm>
          </p:grpSpPr>
          <p:sp>
            <p:nvSpPr>
              <p:cNvPr id="160" name="사각형: 둥근 모서리 159">
                <a:extLst>
                  <a:ext uri="{FF2B5EF4-FFF2-40B4-BE49-F238E27FC236}">
                    <a16:creationId xmlns:a16="http://schemas.microsoft.com/office/drawing/2014/main" id="{5ED38A65-81D8-4516-9610-CA125B66FFCF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C168E8C-FF39-443A-9E30-C9D6C7665C49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err="1"/>
                  <a:t>CheckPuzzleLimitTime</a:t>
                </a:r>
                <a:r>
                  <a:rPr lang="en-US" altLang="ko-KR" sz="1000" dirty="0"/>
                  <a:t>()</a:t>
                </a:r>
                <a:endParaRPr lang="ko-KR" altLang="en-US" sz="1000" dirty="0"/>
              </a:p>
            </p:txBody>
          </p:sp>
        </p:grpSp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id="{21A7C35C-1EC9-4706-8D7D-48B40E189B35}"/>
                </a:ext>
              </a:extLst>
            </p:cNvPr>
            <p:cNvGrpSpPr/>
            <p:nvPr/>
          </p:nvGrpSpPr>
          <p:grpSpPr>
            <a:xfrm>
              <a:off x="8314127" y="4635952"/>
              <a:ext cx="1679756" cy="1951794"/>
              <a:chOff x="8314127" y="4635952"/>
              <a:chExt cx="1679756" cy="1951794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482B42C-8EA8-40AC-A94A-BE11293E82E9}"/>
                  </a:ext>
                </a:extLst>
              </p:cNvPr>
              <p:cNvGrpSpPr/>
              <p:nvPr/>
            </p:nvGrpSpPr>
            <p:grpSpPr>
              <a:xfrm>
                <a:off x="8314129" y="5289618"/>
                <a:ext cx="1679754" cy="323165"/>
                <a:chOff x="1942753" y="667406"/>
                <a:chExt cx="1679754" cy="323165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7DA8D666-F9C3-4D3C-A792-9DA6A6EC8B15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4C399F6-C833-4111-8006-2D361049993A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/>
                    <a:t> </a:t>
                  </a:r>
                  <a:r>
                    <a:rPr lang="en-US" altLang="ko-KR" sz="1000" dirty="0" err="1"/>
                    <a:t>NearDetectSaveZone</a:t>
                  </a:r>
                  <a:r>
                    <a:rPr lang="en-US" altLang="ko-KR" sz="1000" dirty="0"/>
                    <a:t>()</a:t>
                  </a:r>
                  <a:endParaRPr lang="ko-KR" altLang="en-US" sz="1000" dirty="0"/>
                </a:p>
              </p:txBody>
            </p:sp>
          </p:grp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10B20786-0C15-4B9E-91AC-159AD058B07F}"/>
                  </a:ext>
                </a:extLst>
              </p:cNvPr>
              <p:cNvGrpSpPr/>
              <p:nvPr/>
            </p:nvGrpSpPr>
            <p:grpSpPr>
              <a:xfrm>
                <a:off x="8314128" y="5610915"/>
                <a:ext cx="1679754" cy="323165"/>
                <a:chOff x="1942753" y="667406"/>
                <a:chExt cx="1679754" cy="323165"/>
              </a:xfrm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321FBFAF-956F-47CE-B4D5-6EC69E3960B2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940504CB-2AF2-442A-AAC3-8FDFB9DCDC87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 err="1"/>
                    <a:t>NearDetectItemZone</a:t>
                  </a:r>
                  <a:r>
                    <a:rPr lang="en-US" altLang="ko-KR" sz="1000" dirty="0"/>
                    <a:t>()</a:t>
                  </a:r>
                  <a:endParaRPr lang="ko-KR" altLang="en-US" sz="1000" dirty="0"/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55C8A8C-5888-47D8-A2A1-EC13CB3C499F}"/>
                  </a:ext>
                </a:extLst>
              </p:cNvPr>
              <p:cNvGrpSpPr/>
              <p:nvPr/>
            </p:nvGrpSpPr>
            <p:grpSpPr>
              <a:xfrm>
                <a:off x="8314127" y="6264581"/>
                <a:ext cx="1679754" cy="323165"/>
                <a:chOff x="1942753" y="667406"/>
                <a:chExt cx="1679754" cy="323165"/>
              </a:xfrm>
            </p:grpSpPr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933F0935-5984-45C9-B998-2FE3BFB882D1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C3E1FC01-AE7A-4190-B988-2BEAFFB8985C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err="1"/>
                    <a:t>ArrivalItemZone</a:t>
                  </a:r>
                  <a:r>
                    <a:rPr lang="en-US" altLang="ko-KR" sz="1200" dirty="0"/>
                    <a:t>()</a:t>
                  </a:r>
                  <a:endParaRPr lang="ko-KR" altLang="en-US" sz="1200" dirty="0"/>
                </a:p>
              </p:txBody>
            </p: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1BF06982-39C5-4D81-A4C3-56E0A6227561}"/>
                  </a:ext>
                </a:extLst>
              </p:cNvPr>
              <p:cNvGrpSpPr/>
              <p:nvPr/>
            </p:nvGrpSpPr>
            <p:grpSpPr>
              <a:xfrm>
                <a:off x="8314128" y="5938265"/>
                <a:ext cx="1679754" cy="323165"/>
                <a:chOff x="1942753" y="667406"/>
                <a:chExt cx="1679754" cy="323165"/>
              </a:xfrm>
            </p:grpSpPr>
            <p:sp>
              <p:nvSpPr>
                <p:cNvPr id="166" name="사각형: 둥근 모서리 165">
                  <a:extLst>
                    <a:ext uri="{FF2B5EF4-FFF2-40B4-BE49-F238E27FC236}">
                      <a16:creationId xmlns:a16="http://schemas.microsoft.com/office/drawing/2014/main" id="{CFE3A35F-B2D2-4106-BF99-A5E2BACE185A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D4426075-F2BB-4212-823F-DDC7087854F5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 err="1"/>
                    <a:t>ArrivalSaveZone</a:t>
                  </a:r>
                  <a:r>
                    <a:rPr lang="en-US" altLang="ko-KR" sz="1200" dirty="0"/>
                    <a:t>()</a:t>
                  </a:r>
                  <a:endParaRPr lang="ko-KR" altLang="en-US" sz="1200" dirty="0"/>
                </a:p>
              </p:txBody>
            </p: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371462-F2EB-4ABA-A46F-D7BBE66E8E7F}"/>
                  </a:ext>
                </a:extLst>
              </p:cNvPr>
              <p:cNvGrpSpPr/>
              <p:nvPr/>
            </p:nvGrpSpPr>
            <p:grpSpPr>
              <a:xfrm>
                <a:off x="8314129" y="4635952"/>
                <a:ext cx="1679754" cy="323165"/>
                <a:chOff x="1942753" y="667406"/>
                <a:chExt cx="1679754" cy="323165"/>
              </a:xfrm>
            </p:grpSpPr>
            <p:sp>
              <p:nvSpPr>
                <p:cNvPr id="169" name="사각형: 둥근 모서리 168">
                  <a:extLst>
                    <a:ext uri="{FF2B5EF4-FFF2-40B4-BE49-F238E27FC236}">
                      <a16:creationId xmlns:a16="http://schemas.microsoft.com/office/drawing/2014/main" id="{ED17B9EE-52FC-4324-95D3-7E837985458B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51512FB4-25D4-40D0-81D2-BEFFDE974CF0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 err="1"/>
                    <a:t>DetectCollisionNPC</a:t>
                  </a:r>
                  <a:r>
                    <a:rPr lang="en-US" altLang="ko-KR" sz="1100" dirty="0"/>
                    <a:t>()</a:t>
                  </a:r>
                  <a:endParaRPr lang="ko-KR" altLang="en-US" sz="1100" dirty="0"/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298D3A9D-56A2-449E-A505-2FBF19DFFBA0}"/>
                  </a:ext>
                </a:extLst>
              </p:cNvPr>
              <p:cNvGrpSpPr/>
              <p:nvPr/>
            </p:nvGrpSpPr>
            <p:grpSpPr>
              <a:xfrm>
                <a:off x="8314129" y="4960982"/>
                <a:ext cx="1679754" cy="323165"/>
                <a:chOff x="1942753" y="667406"/>
                <a:chExt cx="1679754" cy="323165"/>
              </a:xfrm>
            </p:grpSpPr>
            <p:sp>
              <p:nvSpPr>
                <p:cNvPr id="172" name="사각형: 둥근 모서리 171">
                  <a:extLst>
                    <a:ext uri="{FF2B5EF4-FFF2-40B4-BE49-F238E27FC236}">
                      <a16:creationId xmlns:a16="http://schemas.microsoft.com/office/drawing/2014/main" id="{4ABFBEDE-DC12-4240-A952-16B640F9DB80}"/>
                    </a:ext>
                  </a:extLst>
                </p:cNvPr>
                <p:cNvSpPr/>
                <p:nvPr/>
              </p:nvSpPr>
              <p:spPr>
                <a:xfrm>
                  <a:off x="1942753" y="667406"/>
                  <a:ext cx="1679754" cy="323165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217CCF63-77FA-41BF-8816-EE7185977FA8}"/>
                    </a:ext>
                  </a:extLst>
                </p:cNvPr>
                <p:cNvSpPr txBox="1"/>
                <p:nvPr/>
              </p:nvSpPr>
              <p:spPr>
                <a:xfrm>
                  <a:off x="2035357" y="690489"/>
                  <a:ext cx="149454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altLang="ko-KR" sz="1100" dirty="0" err="1"/>
                    <a:t>DetectCollisionWall</a:t>
                  </a:r>
                  <a:r>
                    <a:rPr lang="en-US" altLang="ko-KR" sz="1100" dirty="0"/>
                    <a:t>()</a:t>
                  </a:r>
                  <a:endParaRPr lang="ko-KR" altLang="en-US" sz="1100" dirty="0"/>
                </a:p>
              </p:txBody>
            </p:sp>
          </p:grp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0EF0B0E7-2A0C-4D08-8472-76FBBEA32827}"/>
                </a:ext>
              </a:extLst>
            </p:cNvPr>
            <p:cNvGrpSpPr/>
            <p:nvPr/>
          </p:nvGrpSpPr>
          <p:grpSpPr>
            <a:xfrm>
              <a:off x="4742745" y="2143628"/>
              <a:ext cx="1679754" cy="323165"/>
              <a:chOff x="1942753" y="667406"/>
              <a:chExt cx="1679754" cy="323165"/>
            </a:xfrm>
          </p:grpSpPr>
          <p:sp>
            <p:nvSpPr>
              <p:cNvPr id="175" name="사각형: 둥근 모서리 174">
                <a:extLst>
                  <a:ext uri="{FF2B5EF4-FFF2-40B4-BE49-F238E27FC236}">
                    <a16:creationId xmlns:a16="http://schemas.microsoft.com/office/drawing/2014/main" id="{103C89B5-5F46-436E-BC6D-3DB307F9E8FD}"/>
                  </a:ext>
                </a:extLst>
              </p:cNvPr>
              <p:cNvSpPr/>
              <p:nvPr/>
            </p:nvSpPr>
            <p:spPr>
              <a:xfrm>
                <a:off x="1942753" y="667406"/>
                <a:ext cx="1679754" cy="32316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5B1536B0-BFE5-406C-855A-5F45B6497121}"/>
                  </a:ext>
                </a:extLst>
              </p:cNvPr>
              <p:cNvSpPr txBox="1"/>
              <p:nvPr/>
            </p:nvSpPr>
            <p:spPr>
              <a:xfrm>
                <a:off x="2035357" y="690489"/>
                <a:ext cx="14945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err="1"/>
                  <a:t>DetectRunOutOfTime</a:t>
                </a:r>
                <a:r>
                  <a:rPr lang="en-US" altLang="ko-KR" sz="1000" dirty="0"/>
                  <a:t>()</a:t>
                </a:r>
                <a:endParaRPr lang="ko-KR" altLang="en-US" sz="1000" dirty="0"/>
              </a:p>
            </p:txBody>
          </p:sp>
        </p:grp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9325B55A-F0EA-451F-9364-BF590F681373}"/>
                </a:ext>
              </a:extLst>
            </p:cNvPr>
            <p:cNvGrpSpPr/>
            <p:nvPr/>
          </p:nvGrpSpPr>
          <p:grpSpPr>
            <a:xfrm>
              <a:off x="9298516" y="321688"/>
              <a:ext cx="1679758" cy="3233122"/>
              <a:chOff x="9189539" y="1072272"/>
              <a:chExt cx="1679758" cy="3233122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2714379-B846-45D2-88C4-ED62D742603E}"/>
                  </a:ext>
                </a:extLst>
              </p:cNvPr>
              <p:cNvGrpSpPr/>
              <p:nvPr/>
            </p:nvGrpSpPr>
            <p:grpSpPr>
              <a:xfrm>
                <a:off x="9189539" y="1072272"/>
                <a:ext cx="1679758" cy="1615825"/>
                <a:chOff x="8574032" y="1873761"/>
                <a:chExt cx="1679758" cy="1615825"/>
              </a:xfrm>
            </p:grpSpPr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7810DA14-A6D9-4CC4-AD5E-7576B5F222B4}"/>
                    </a:ext>
                  </a:extLst>
                </p:cNvPr>
                <p:cNvGrpSpPr/>
                <p:nvPr/>
              </p:nvGrpSpPr>
              <p:grpSpPr>
                <a:xfrm>
                  <a:off x="8574032" y="3166421"/>
                  <a:ext cx="1679754" cy="323165"/>
                  <a:chOff x="1942753" y="667406"/>
                  <a:chExt cx="1679754" cy="323165"/>
                </a:xfrm>
              </p:grpSpPr>
              <p:sp>
                <p:nvSpPr>
                  <p:cNvPr id="178" name="사각형: 둥근 모서리 177">
                    <a:extLst>
                      <a:ext uri="{FF2B5EF4-FFF2-40B4-BE49-F238E27FC236}">
                        <a16:creationId xmlns:a16="http://schemas.microsoft.com/office/drawing/2014/main" id="{ED15CA9B-0968-4D63-922A-40FA8123D59D}"/>
                      </a:ext>
                    </a:extLst>
                  </p:cNvPr>
                  <p:cNvSpPr/>
                  <p:nvPr/>
                </p:nvSpPr>
                <p:spPr>
                  <a:xfrm>
                    <a:off x="1942753" y="667406"/>
                    <a:ext cx="1679754" cy="323165"/>
                  </a:xfrm>
                  <a:prstGeom prst="round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9B6A3BDC-A7E4-4320-AA57-8AF1F0B7FA05}"/>
                      </a:ext>
                    </a:extLst>
                  </p:cNvPr>
                  <p:cNvSpPr txBox="1"/>
                  <p:nvPr/>
                </p:nvSpPr>
                <p:spPr>
                  <a:xfrm>
                    <a:off x="2035357" y="690489"/>
                    <a:ext cx="149454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 err="1">
                        <a:solidFill>
                          <a:schemeClr val="dk1"/>
                        </a:solidFill>
                      </a:rPr>
                      <a:t>ItemBack</a:t>
                    </a:r>
                    <a:r>
                      <a:rPr lang="en-US" altLang="ko-KR" sz="1200" dirty="0">
                        <a:solidFill>
                          <a:schemeClr val="dk1"/>
                        </a:solidFill>
                      </a:rPr>
                      <a:t>()</a:t>
                    </a:r>
                    <a:endParaRPr lang="ko-KR" altLang="en-US" sz="1200" dirty="0"/>
                  </a:p>
                </p:txBody>
              </p:sp>
            </p:grpSp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F4F95ED3-0739-4125-92A7-DC02D1B647F9}"/>
                    </a:ext>
                  </a:extLst>
                </p:cNvPr>
                <p:cNvGrpSpPr/>
                <p:nvPr/>
              </p:nvGrpSpPr>
              <p:grpSpPr>
                <a:xfrm>
                  <a:off x="8574032" y="1873761"/>
                  <a:ext cx="1679758" cy="1292660"/>
                  <a:chOff x="9318292" y="4060287"/>
                  <a:chExt cx="1679758" cy="1292660"/>
                </a:xfrm>
              </p:grpSpPr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4D34FCFA-F390-48BA-B938-8341616B85F7}"/>
                      </a:ext>
                    </a:extLst>
                  </p:cNvPr>
                  <p:cNvGrpSpPr/>
                  <p:nvPr/>
                </p:nvGrpSpPr>
                <p:grpSpPr>
                  <a:xfrm>
                    <a:off x="9318296" y="4060287"/>
                    <a:ext cx="1679754" cy="323165"/>
                    <a:chOff x="1942753" y="667406"/>
                    <a:chExt cx="1679754" cy="323165"/>
                  </a:xfrm>
                </p:grpSpPr>
                <p:sp>
                  <p:nvSpPr>
                    <p:cNvPr id="191" name="사각형: 둥근 모서리 190">
                      <a:extLst>
                        <a:ext uri="{FF2B5EF4-FFF2-40B4-BE49-F238E27FC236}">
                          <a16:creationId xmlns:a16="http://schemas.microsoft.com/office/drawing/2014/main" id="{BF85ED67-2837-43AE-A28E-CE36B8CF4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2753" y="667406"/>
                      <a:ext cx="1679754" cy="323165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0E8C7F87-3B22-49F4-9866-E15535654A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5357" y="690489"/>
                      <a:ext cx="149454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ItemFeverTime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()</a:t>
                      </a:r>
                      <a:endParaRPr lang="ko-KR" altLang="en-US" sz="1200" dirty="0"/>
                    </a:p>
                  </p:txBody>
                </p:sp>
              </p:grp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F1F9532C-7170-49FA-9009-12C24FF22E18}"/>
                      </a:ext>
                    </a:extLst>
                  </p:cNvPr>
                  <p:cNvGrpSpPr/>
                  <p:nvPr/>
                </p:nvGrpSpPr>
                <p:grpSpPr>
                  <a:xfrm>
                    <a:off x="9318295" y="4383452"/>
                    <a:ext cx="1679754" cy="323165"/>
                    <a:chOff x="1942753" y="667406"/>
                    <a:chExt cx="1679754" cy="323165"/>
                  </a:xfrm>
                </p:grpSpPr>
                <p:sp>
                  <p:nvSpPr>
                    <p:cNvPr id="189" name="사각형: 둥근 모서리 188">
                      <a:extLst>
                        <a:ext uri="{FF2B5EF4-FFF2-40B4-BE49-F238E27FC236}">
                          <a16:creationId xmlns:a16="http://schemas.microsoft.com/office/drawing/2014/main" id="{865B3F92-F130-4293-BF22-0600C5480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2753" y="667406"/>
                      <a:ext cx="1679754" cy="323165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190" name="TextBox 189">
                      <a:extLst>
                        <a:ext uri="{FF2B5EF4-FFF2-40B4-BE49-F238E27FC236}">
                          <a16:creationId xmlns:a16="http://schemas.microsoft.com/office/drawing/2014/main" id="{14DDD0F5-813F-4E0B-AC50-C037610F36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5357" y="690489"/>
                      <a:ext cx="149454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ItemStepUp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()</a:t>
                      </a:r>
                      <a:endParaRPr lang="ko-KR" altLang="en-US" sz="1200" dirty="0"/>
                    </a:p>
                  </p:txBody>
                </p:sp>
              </p:grpSp>
              <p:grpSp>
                <p:nvGrpSpPr>
                  <p:cNvPr id="183" name="그룹 182">
                    <a:extLst>
                      <a:ext uri="{FF2B5EF4-FFF2-40B4-BE49-F238E27FC236}">
                        <a16:creationId xmlns:a16="http://schemas.microsoft.com/office/drawing/2014/main" id="{151CE280-C2B6-4615-AC53-1B676F2C930F}"/>
                      </a:ext>
                    </a:extLst>
                  </p:cNvPr>
                  <p:cNvGrpSpPr/>
                  <p:nvPr/>
                </p:nvGrpSpPr>
                <p:grpSpPr>
                  <a:xfrm>
                    <a:off x="9318293" y="4706617"/>
                    <a:ext cx="1679754" cy="323165"/>
                    <a:chOff x="1942753" y="667406"/>
                    <a:chExt cx="1679754" cy="323165"/>
                  </a:xfrm>
                </p:grpSpPr>
                <p:sp>
                  <p:nvSpPr>
                    <p:cNvPr id="187" name="사각형: 둥근 모서리 186">
                      <a:extLst>
                        <a:ext uri="{FF2B5EF4-FFF2-40B4-BE49-F238E27FC236}">
                          <a16:creationId xmlns:a16="http://schemas.microsoft.com/office/drawing/2014/main" id="{5D1E0BA1-75F7-4F4C-92EA-9A2054409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2753" y="667406"/>
                      <a:ext cx="1679754" cy="323165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188" name="TextBox 187">
                      <a:extLst>
                        <a:ext uri="{FF2B5EF4-FFF2-40B4-BE49-F238E27FC236}">
                          <a16:creationId xmlns:a16="http://schemas.microsoft.com/office/drawing/2014/main" id="{D04D2605-9424-4CCB-AA84-35C5BD9642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5357" y="690489"/>
                      <a:ext cx="149454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ItemAdvance</a:t>
                      </a:r>
                      <a:endParaRPr lang="ko-KR" altLang="en-US" sz="1200" dirty="0"/>
                    </a:p>
                  </p:txBody>
                </p:sp>
              </p:grpSp>
              <p:grpSp>
                <p:nvGrpSpPr>
                  <p:cNvPr id="184" name="그룹 183">
                    <a:extLst>
                      <a:ext uri="{FF2B5EF4-FFF2-40B4-BE49-F238E27FC236}">
                        <a16:creationId xmlns:a16="http://schemas.microsoft.com/office/drawing/2014/main" id="{F1819019-5803-4A46-8663-120C03C27810}"/>
                      </a:ext>
                    </a:extLst>
                  </p:cNvPr>
                  <p:cNvGrpSpPr/>
                  <p:nvPr/>
                </p:nvGrpSpPr>
                <p:grpSpPr>
                  <a:xfrm>
                    <a:off x="9318292" y="5029782"/>
                    <a:ext cx="1679754" cy="323165"/>
                    <a:chOff x="1942753" y="667406"/>
                    <a:chExt cx="1679754" cy="323165"/>
                  </a:xfrm>
                </p:grpSpPr>
                <p:sp>
                  <p:nvSpPr>
                    <p:cNvPr id="185" name="사각형: 둥근 모서리 184">
                      <a:extLst>
                        <a:ext uri="{FF2B5EF4-FFF2-40B4-BE49-F238E27FC236}">
                          <a16:creationId xmlns:a16="http://schemas.microsoft.com/office/drawing/2014/main" id="{F8D5BFC4-DAEE-4AF3-98E4-FB2034C7FF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2753" y="667406"/>
                      <a:ext cx="1679754" cy="323165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186" name="TextBox 185">
                      <a:extLst>
                        <a:ext uri="{FF2B5EF4-FFF2-40B4-BE49-F238E27FC236}">
                          <a16:creationId xmlns:a16="http://schemas.microsoft.com/office/drawing/2014/main" id="{4C322A81-5592-4D81-AE04-7B6D99504E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5357" y="690489"/>
                      <a:ext cx="149454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ItemBomb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()</a:t>
                      </a:r>
                      <a:endParaRPr lang="ko-KR" altLang="en-US" sz="1200" dirty="0"/>
                    </a:p>
                  </p:txBody>
                </p:sp>
              </p:grpSp>
            </p:grp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D23BFB3B-0573-4823-9C79-C229AF84E0AF}"/>
                  </a:ext>
                </a:extLst>
              </p:cNvPr>
              <p:cNvGrpSpPr/>
              <p:nvPr/>
            </p:nvGrpSpPr>
            <p:grpSpPr>
              <a:xfrm>
                <a:off x="9189539" y="2689569"/>
                <a:ext cx="1679758" cy="1615825"/>
                <a:chOff x="8574032" y="1873761"/>
                <a:chExt cx="1679758" cy="1615825"/>
              </a:xfrm>
            </p:grpSpPr>
            <p:grpSp>
              <p:nvGrpSpPr>
                <p:cNvPr id="195" name="그룹 194">
                  <a:extLst>
                    <a:ext uri="{FF2B5EF4-FFF2-40B4-BE49-F238E27FC236}">
                      <a16:creationId xmlns:a16="http://schemas.microsoft.com/office/drawing/2014/main" id="{62124166-C991-4B72-86EF-4B4636B39305}"/>
                    </a:ext>
                  </a:extLst>
                </p:cNvPr>
                <p:cNvGrpSpPr/>
                <p:nvPr/>
              </p:nvGrpSpPr>
              <p:grpSpPr>
                <a:xfrm>
                  <a:off x="8574032" y="3166421"/>
                  <a:ext cx="1679754" cy="323165"/>
                  <a:chOff x="1942753" y="667406"/>
                  <a:chExt cx="1679754" cy="323165"/>
                </a:xfrm>
              </p:grpSpPr>
              <p:sp>
                <p:nvSpPr>
                  <p:cNvPr id="209" name="사각형: 둥근 모서리 208">
                    <a:extLst>
                      <a:ext uri="{FF2B5EF4-FFF2-40B4-BE49-F238E27FC236}">
                        <a16:creationId xmlns:a16="http://schemas.microsoft.com/office/drawing/2014/main" id="{0ED54D94-D08B-4712-8EE7-2FD786EEB3EF}"/>
                      </a:ext>
                    </a:extLst>
                  </p:cNvPr>
                  <p:cNvSpPr/>
                  <p:nvPr/>
                </p:nvSpPr>
                <p:spPr>
                  <a:xfrm>
                    <a:off x="1942753" y="667406"/>
                    <a:ext cx="1679754" cy="323165"/>
                  </a:xfrm>
                  <a:prstGeom prst="round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CD611DA9-8138-4985-AC87-1540E18B51CB}"/>
                      </a:ext>
                    </a:extLst>
                  </p:cNvPr>
                  <p:cNvSpPr txBox="1"/>
                  <p:nvPr/>
                </p:nvSpPr>
                <p:spPr>
                  <a:xfrm>
                    <a:off x="2035357" y="690489"/>
                    <a:ext cx="149454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 err="1"/>
                      <a:t>ItemTimeAmplication</a:t>
                    </a:r>
                    <a:r>
                      <a:rPr lang="en-US" altLang="ko-KR" sz="1000" dirty="0"/>
                      <a:t>()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196" name="그룹 195">
                  <a:extLst>
                    <a:ext uri="{FF2B5EF4-FFF2-40B4-BE49-F238E27FC236}">
                      <a16:creationId xmlns:a16="http://schemas.microsoft.com/office/drawing/2014/main" id="{60E7AF38-77A4-4B61-A76E-329370C54BF7}"/>
                    </a:ext>
                  </a:extLst>
                </p:cNvPr>
                <p:cNvGrpSpPr/>
                <p:nvPr/>
              </p:nvGrpSpPr>
              <p:grpSpPr>
                <a:xfrm>
                  <a:off x="8574032" y="1873761"/>
                  <a:ext cx="1679758" cy="1292660"/>
                  <a:chOff x="9318292" y="4060287"/>
                  <a:chExt cx="1679758" cy="1292660"/>
                </a:xfrm>
              </p:grpSpPr>
              <p:grpSp>
                <p:nvGrpSpPr>
                  <p:cNvPr id="197" name="그룹 196">
                    <a:extLst>
                      <a:ext uri="{FF2B5EF4-FFF2-40B4-BE49-F238E27FC236}">
                        <a16:creationId xmlns:a16="http://schemas.microsoft.com/office/drawing/2014/main" id="{48F9AF59-A401-4B89-855A-804EC75F1C68}"/>
                      </a:ext>
                    </a:extLst>
                  </p:cNvPr>
                  <p:cNvGrpSpPr/>
                  <p:nvPr/>
                </p:nvGrpSpPr>
                <p:grpSpPr>
                  <a:xfrm>
                    <a:off x="9318296" y="4060287"/>
                    <a:ext cx="1679754" cy="323165"/>
                    <a:chOff x="1942753" y="667406"/>
                    <a:chExt cx="1679754" cy="323165"/>
                  </a:xfrm>
                </p:grpSpPr>
                <p:sp>
                  <p:nvSpPr>
                    <p:cNvPr id="207" name="사각형: 둥근 모서리 206">
                      <a:extLst>
                        <a:ext uri="{FF2B5EF4-FFF2-40B4-BE49-F238E27FC236}">
                          <a16:creationId xmlns:a16="http://schemas.microsoft.com/office/drawing/2014/main" id="{43195749-7431-4183-B540-0E7917554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2753" y="667406"/>
                      <a:ext cx="1679754" cy="323165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2E65A57C-89D8-436C-9A33-BBABCCB9F1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5357" y="690489"/>
                      <a:ext cx="149454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 err="1"/>
                        <a:t>ItemHidePuzzle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p:txBody>
                </p:sp>
              </p:grpSp>
              <p:grpSp>
                <p:nvGrpSpPr>
                  <p:cNvPr id="198" name="그룹 197">
                    <a:extLst>
                      <a:ext uri="{FF2B5EF4-FFF2-40B4-BE49-F238E27FC236}">
                        <a16:creationId xmlns:a16="http://schemas.microsoft.com/office/drawing/2014/main" id="{8BD1DAE2-87FF-4C03-A5E2-B59FEF172081}"/>
                      </a:ext>
                    </a:extLst>
                  </p:cNvPr>
                  <p:cNvGrpSpPr/>
                  <p:nvPr/>
                </p:nvGrpSpPr>
                <p:grpSpPr>
                  <a:xfrm>
                    <a:off x="9318295" y="4383452"/>
                    <a:ext cx="1679754" cy="323165"/>
                    <a:chOff x="1942753" y="667406"/>
                    <a:chExt cx="1679754" cy="323165"/>
                  </a:xfrm>
                </p:grpSpPr>
                <p:sp>
                  <p:nvSpPr>
                    <p:cNvPr id="205" name="사각형: 둥근 모서리 204">
                      <a:extLst>
                        <a:ext uri="{FF2B5EF4-FFF2-40B4-BE49-F238E27FC236}">
                          <a16:creationId xmlns:a16="http://schemas.microsoft.com/office/drawing/2014/main" id="{AB3DCE08-26E7-4184-8C4A-890A9B2224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2753" y="667406"/>
                      <a:ext cx="1679754" cy="323165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206" name="TextBox 205">
                      <a:extLst>
                        <a:ext uri="{FF2B5EF4-FFF2-40B4-BE49-F238E27FC236}">
                          <a16:creationId xmlns:a16="http://schemas.microsoft.com/office/drawing/2014/main" id="{CCDCB41E-1887-4B0A-AB99-646234DE3F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5357" y="690489"/>
                      <a:ext cx="149454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 err="1"/>
                        <a:t>ItemRemoveItem</a:t>
                      </a:r>
                      <a:endParaRPr lang="ko-KR" altLang="en-US" sz="1200" dirty="0"/>
                    </a:p>
                  </p:txBody>
                </p:sp>
              </p:grpSp>
              <p:grpSp>
                <p:nvGrpSpPr>
                  <p:cNvPr id="199" name="그룹 198">
                    <a:extLst>
                      <a:ext uri="{FF2B5EF4-FFF2-40B4-BE49-F238E27FC236}">
                        <a16:creationId xmlns:a16="http://schemas.microsoft.com/office/drawing/2014/main" id="{53D4AD25-338C-43E9-A702-7D0C7B4041EA}"/>
                      </a:ext>
                    </a:extLst>
                  </p:cNvPr>
                  <p:cNvGrpSpPr/>
                  <p:nvPr/>
                </p:nvGrpSpPr>
                <p:grpSpPr>
                  <a:xfrm>
                    <a:off x="9318293" y="4706617"/>
                    <a:ext cx="1679754" cy="323165"/>
                    <a:chOff x="1942753" y="667406"/>
                    <a:chExt cx="1679754" cy="323165"/>
                  </a:xfrm>
                </p:grpSpPr>
                <p:sp>
                  <p:nvSpPr>
                    <p:cNvPr id="203" name="사각형: 둥근 모서리 202">
                      <a:extLst>
                        <a:ext uri="{FF2B5EF4-FFF2-40B4-BE49-F238E27FC236}">
                          <a16:creationId xmlns:a16="http://schemas.microsoft.com/office/drawing/2014/main" id="{8315A684-2C86-45D7-9C6E-40D84DBBD2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2753" y="667406"/>
                      <a:ext cx="1679754" cy="323165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204" name="TextBox 203">
                      <a:extLst>
                        <a:ext uri="{FF2B5EF4-FFF2-40B4-BE49-F238E27FC236}">
                          <a16:creationId xmlns:a16="http://schemas.microsoft.com/office/drawing/2014/main" id="{4724A1A6-996D-479E-A40A-CF050AD060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5357" y="690489"/>
                      <a:ext cx="149454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ItemRandomKey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()</a:t>
                      </a:r>
                      <a:endParaRPr lang="ko-KR" altLang="en-US" sz="1200" dirty="0"/>
                    </a:p>
                  </p:txBody>
                </p:sp>
              </p:grpSp>
              <p:grpSp>
                <p:nvGrpSpPr>
                  <p:cNvPr id="200" name="그룹 199">
                    <a:extLst>
                      <a:ext uri="{FF2B5EF4-FFF2-40B4-BE49-F238E27FC236}">
                        <a16:creationId xmlns:a16="http://schemas.microsoft.com/office/drawing/2014/main" id="{BB1145E7-3D41-4A68-9F58-5CBF21E046D7}"/>
                      </a:ext>
                    </a:extLst>
                  </p:cNvPr>
                  <p:cNvGrpSpPr/>
                  <p:nvPr/>
                </p:nvGrpSpPr>
                <p:grpSpPr>
                  <a:xfrm>
                    <a:off x="9318292" y="5029782"/>
                    <a:ext cx="1679754" cy="323165"/>
                    <a:chOff x="1942753" y="667406"/>
                    <a:chExt cx="1679754" cy="323165"/>
                  </a:xfrm>
                </p:grpSpPr>
                <p:sp>
                  <p:nvSpPr>
                    <p:cNvPr id="201" name="사각형: 둥근 모서리 200">
                      <a:extLst>
                        <a:ext uri="{FF2B5EF4-FFF2-40B4-BE49-F238E27FC236}">
                          <a16:creationId xmlns:a16="http://schemas.microsoft.com/office/drawing/2014/main" id="{3981E453-1932-472E-B374-CF9C1459E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2753" y="667406"/>
                      <a:ext cx="1679754" cy="323165"/>
                    </a:xfrm>
                    <a:prstGeom prst="roundRect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sp>
                  <p:nvSpPr>
                    <p:cNvPr id="202" name="TextBox 201">
                      <a:extLst>
                        <a:ext uri="{FF2B5EF4-FFF2-40B4-BE49-F238E27FC236}">
                          <a16:creationId xmlns:a16="http://schemas.microsoft.com/office/drawing/2014/main" id="{CE01F0F0-C0A9-4018-8AD0-FDF901C97C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5357" y="690489"/>
                      <a:ext cx="149454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 err="1"/>
                        <a:t>ItemDropTime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p:txBody>
                </p:sp>
              </p:grpSp>
            </p:grpSp>
          </p:grp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F2C2A095-406A-44BA-BF53-963B62CD4F6B}"/>
                </a:ext>
              </a:extLst>
            </p:cNvPr>
            <p:cNvGrpSpPr/>
            <p:nvPr/>
          </p:nvGrpSpPr>
          <p:grpSpPr>
            <a:xfrm>
              <a:off x="2256274" y="569991"/>
              <a:ext cx="280774" cy="4715052"/>
              <a:chOff x="2256274" y="569991"/>
              <a:chExt cx="280774" cy="4715052"/>
            </a:xfrm>
          </p:grpSpPr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37350D67-0770-4403-881A-5822F10AD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69991"/>
                <a:ext cx="28077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>
                <a:extLst>
                  <a:ext uri="{FF2B5EF4-FFF2-40B4-BE49-F238E27FC236}">
                    <a16:creationId xmlns:a16="http://schemas.microsoft.com/office/drawing/2014/main" id="{CC97184B-BCDF-4BBD-ABC5-5978C25E0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6274" y="569991"/>
                <a:ext cx="0" cy="4710537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 229">
                <a:extLst>
                  <a:ext uri="{FF2B5EF4-FFF2-40B4-BE49-F238E27FC236}">
                    <a16:creationId xmlns:a16="http://schemas.microsoft.com/office/drawing/2014/main" id="{EA1C0A86-082C-44A8-BB74-EDFBFE09A0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285043"/>
                <a:ext cx="280774" cy="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4B19C3FC-273E-4920-B611-BA2D1799F7B9}"/>
                </a:ext>
              </a:extLst>
            </p:cNvPr>
            <p:cNvGrpSpPr/>
            <p:nvPr/>
          </p:nvGrpSpPr>
          <p:grpSpPr>
            <a:xfrm>
              <a:off x="4512235" y="584315"/>
              <a:ext cx="160670" cy="1163069"/>
              <a:chOff x="2256274" y="569991"/>
              <a:chExt cx="280774" cy="4715052"/>
            </a:xfrm>
          </p:grpSpPr>
          <p:cxnSp>
            <p:nvCxnSpPr>
              <p:cNvPr id="235" name="직선 연결선 234">
                <a:extLst>
                  <a:ext uri="{FF2B5EF4-FFF2-40B4-BE49-F238E27FC236}">
                    <a16:creationId xmlns:a16="http://schemas.microsoft.com/office/drawing/2014/main" id="{04B659E1-3DCA-4D61-B4F4-59A79B8E1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69991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C9262DB4-C513-4E0C-8983-E2AA530BD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6274" y="569991"/>
                <a:ext cx="0" cy="4710537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779A7529-8DF5-40D1-BC56-298A458B9D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285043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E635B542-3C83-4AD2-8133-773502338BDE}"/>
                </a:ext>
              </a:extLst>
            </p:cNvPr>
            <p:cNvGrpSpPr/>
            <p:nvPr/>
          </p:nvGrpSpPr>
          <p:grpSpPr>
            <a:xfrm>
              <a:off x="4532243" y="2739226"/>
              <a:ext cx="140661" cy="1719219"/>
              <a:chOff x="2256274" y="569991"/>
              <a:chExt cx="280774" cy="4715052"/>
            </a:xfrm>
          </p:grpSpPr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427D8010-21C3-4568-A7C0-34BF5E53A2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69991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>
                <a:extLst>
                  <a:ext uri="{FF2B5EF4-FFF2-40B4-BE49-F238E27FC236}">
                    <a16:creationId xmlns:a16="http://schemas.microsoft.com/office/drawing/2014/main" id="{B92107B6-4495-4A75-9CB2-6720D9067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6274" y="569991"/>
                <a:ext cx="0" cy="4710537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EBA6889E-8547-44BF-925A-5F1C04724D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285043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74938E1E-F844-4D3B-A661-1E13BB197270}"/>
                </a:ext>
              </a:extLst>
            </p:cNvPr>
            <p:cNvGrpSpPr/>
            <p:nvPr/>
          </p:nvGrpSpPr>
          <p:grpSpPr>
            <a:xfrm>
              <a:off x="4515316" y="5001329"/>
              <a:ext cx="160670" cy="1163069"/>
              <a:chOff x="2256274" y="569991"/>
              <a:chExt cx="280774" cy="4715052"/>
            </a:xfrm>
          </p:grpSpPr>
          <p:cxnSp>
            <p:nvCxnSpPr>
              <p:cNvPr id="247" name="직선 연결선 246">
                <a:extLst>
                  <a:ext uri="{FF2B5EF4-FFF2-40B4-BE49-F238E27FC236}">
                    <a16:creationId xmlns:a16="http://schemas.microsoft.com/office/drawing/2014/main" id="{E3BB74BE-A56E-49CD-B245-8D7C15C427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69991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 247">
                <a:extLst>
                  <a:ext uri="{FF2B5EF4-FFF2-40B4-BE49-F238E27FC236}">
                    <a16:creationId xmlns:a16="http://schemas.microsoft.com/office/drawing/2014/main" id="{F1656C31-D356-4753-8ACA-71C59C5DF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6274" y="569991"/>
                <a:ext cx="0" cy="4710537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041CFB58-2B38-4D7E-AC10-BD56AD9847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285043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C099BDCF-125F-45D5-BE74-DAD5DCE387EF}"/>
                </a:ext>
              </a:extLst>
            </p:cNvPr>
            <p:cNvCxnSpPr>
              <a:cxnSpLocks/>
              <a:stCxn id="17" idx="3"/>
              <a:endCxn id="175" idx="1"/>
            </p:cNvCxnSpPr>
            <p:nvPr/>
          </p:nvCxnSpPr>
          <p:spPr>
            <a:xfrm flipV="1">
              <a:off x="4258062" y="2305211"/>
              <a:ext cx="484683" cy="4367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255">
              <a:extLst>
                <a:ext uri="{FF2B5EF4-FFF2-40B4-BE49-F238E27FC236}">
                  <a16:creationId xmlns:a16="http://schemas.microsoft.com/office/drawing/2014/main" id="{0F598B92-A99D-408A-842F-F47ABDD7ACD1}"/>
                </a:ext>
              </a:extLst>
            </p:cNvPr>
            <p:cNvCxnSpPr>
              <a:cxnSpLocks/>
              <a:stCxn id="175" idx="3"/>
              <a:endCxn id="71" idx="1"/>
            </p:cNvCxnSpPr>
            <p:nvPr/>
          </p:nvCxnSpPr>
          <p:spPr>
            <a:xfrm flipV="1">
              <a:off x="6422499" y="2299088"/>
              <a:ext cx="598133" cy="6123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92473DE2-23E1-4842-BB40-B6776AED0D55}"/>
                </a:ext>
              </a:extLst>
            </p:cNvPr>
            <p:cNvCxnSpPr>
              <a:stCxn id="50" idx="3"/>
            </p:cNvCxnSpPr>
            <p:nvPr/>
          </p:nvCxnSpPr>
          <p:spPr>
            <a:xfrm flipV="1">
              <a:off x="4256422" y="5242276"/>
              <a:ext cx="255813" cy="1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B25025C1-8485-4DEF-8707-94DB8FD49080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4249846" y="3667953"/>
              <a:ext cx="282397" cy="1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FBD3B493-CBF8-4B9A-AEDB-DD14F4019F0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4258063" y="1009667"/>
              <a:ext cx="25330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B46AD37A-F220-4316-9CB8-3DE8E7EBF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3137" y="1931789"/>
              <a:ext cx="2296299" cy="434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B5950CE9-81FC-4AD5-AF79-5C2150FA24F8}"/>
                </a:ext>
              </a:extLst>
            </p:cNvPr>
            <p:cNvGrpSpPr/>
            <p:nvPr/>
          </p:nvGrpSpPr>
          <p:grpSpPr>
            <a:xfrm>
              <a:off x="6848044" y="890132"/>
              <a:ext cx="137524" cy="977125"/>
              <a:chOff x="2256274" y="569991"/>
              <a:chExt cx="280774" cy="4715052"/>
            </a:xfrm>
          </p:grpSpPr>
          <p:cxnSp>
            <p:nvCxnSpPr>
              <p:cNvPr id="271" name="직선 연결선 270">
                <a:extLst>
                  <a:ext uri="{FF2B5EF4-FFF2-40B4-BE49-F238E27FC236}">
                    <a16:creationId xmlns:a16="http://schemas.microsoft.com/office/drawing/2014/main" id="{7311CE1D-E541-4841-9D82-9930FEA666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69991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직선 연결선 271">
                <a:extLst>
                  <a:ext uri="{FF2B5EF4-FFF2-40B4-BE49-F238E27FC236}">
                    <a16:creationId xmlns:a16="http://schemas.microsoft.com/office/drawing/2014/main" id="{89754D36-6F9F-42A8-9B63-AE655565B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6274" y="569991"/>
                <a:ext cx="0" cy="4710537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 272">
                <a:extLst>
                  <a:ext uri="{FF2B5EF4-FFF2-40B4-BE49-F238E27FC236}">
                    <a16:creationId xmlns:a16="http://schemas.microsoft.com/office/drawing/2014/main" id="{4DF69BCF-A61B-4DFC-8523-762FA1616D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285043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6BCCBD7A-BB5F-40F9-90EA-ECA1CC8CD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9436" y="1357094"/>
              <a:ext cx="0" cy="59448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 276">
              <a:extLst>
                <a:ext uri="{FF2B5EF4-FFF2-40B4-BE49-F238E27FC236}">
                  <a16:creationId xmlns:a16="http://schemas.microsoft.com/office/drawing/2014/main" id="{35AB381D-1694-4389-B42E-B4852B1C51BC}"/>
                </a:ext>
              </a:extLst>
            </p:cNvPr>
            <p:cNvCxnSpPr>
              <a:cxnSpLocks/>
            </p:cNvCxnSpPr>
            <p:nvPr/>
          </p:nvCxnSpPr>
          <p:spPr>
            <a:xfrm>
              <a:off x="6559436" y="1357094"/>
              <a:ext cx="288608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5EEE78F6-EBFA-4F2F-9DB1-5CE0298E03AB}"/>
                </a:ext>
              </a:extLst>
            </p:cNvPr>
            <p:cNvCxnSpPr>
              <a:cxnSpLocks/>
            </p:cNvCxnSpPr>
            <p:nvPr/>
          </p:nvCxnSpPr>
          <p:spPr>
            <a:xfrm>
              <a:off x="4396676" y="2545545"/>
              <a:ext cx="230706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4757825D-5770-43B3-86F9-55F1C1271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5099" y="2539590"/>
              <a:ext cx="0" cy="44727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 288">
              <a:extLst>
                <a:ext uri="{FF2B5EF4-FFF2-40B4-BE49-F238E27FC236}">
                  <a16:creationId xmlns:a16="http://schemas.microsoft.com/office/drawing/2014/main" id="{B8455D62-AA6C-441F-82D5-3A3160E4C78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740" y="2986862"/>
              <a:ext cx="17435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7612DF97-047B-4909-99D2-22C49CE62BED}"/>
                </a:ext>
              </a:extLst>
            </p:cNvPr>
            <p:cNvGrpSpPr/>
            <p:nvPr/>
          </p:nvGrpSpPr>
          <p:grpSpPr>
            <a:xfrm>
              <a:off x="6882643" y="2763226"/>
              <a:ext cx="131120" cy="476754"/>
              <a:chOff x="2256274" y="569991"/>
              <a:chExt cx="280774" cy="4715052"/>
            </a:xfrm>
          </p:grpSpPr>
          <p:cxnSp>
            <p:nvCxnSpPr>
              <p:cNvPr id="292" name="직선 연결선 291">
                <a:extLst>
                  <a:ext uri="{FF2B5EF4-FFF2-40B4-BE49-F238E27FC236}">
                    <a16:creationId xmlns:a16="http://schemas.microsoft.com/office/drawing/2014/main" id="{C875DE39-D4CF-438E-AE55-3486529B6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69991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>
                <a:extLst>
                  <a:ext uri="{FF2B5EF4-FFF2-40B4-BE49-F238E27FC236}">
                    <a16:creationId xmlns:a16="http://schemas.microsoft.com/office/drawing/2014/main" id="{3AFC370E-273C-427F-8D50-1B7482CD2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6274" y="569991"/>
                <a:ext cx="0" cy="4710537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직선 연결선 293">
                <a:extLst>
                  <a:ext uri="{FF2B5EF4-FFF2-40B4-BE49-F238E27FC236}">
                    <a16:creationId xmlns:a16="http://schemas.microsoft.com/office/drawing/2014/main" id="{1B45FA0F-ED22-4EC3-8A5B-F6B7C5D7C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285043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9325C7B7-CEED-453D-B9D3-CC14ECF8B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4141" y="2539288"/>
              <a:ext cx="0" cy="24639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47B086E2-8585-461B-B1D3-5F8A9C24E6CE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4258062" y="2786339"/>
              <a:ext cx="151725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8D3F38B8-9419-488C-B2AA-00E303075B93}"/>
                </a:ext>
              </a:extLst>
            </p:cNvPr>
            <p:cNvGrpSpPr/>
            <p:nvPr/>
          </p:nvGrpSpPr>
          <p:grpSpPr>
            <a:xfrm rot="10800000">
              <a:off x="6482683" y="2789922"/>
              <a:ext cx="115581" cy="1296419"/>
              <a:chOff x="2256274" y="569991"/>
              <a:chExt cx="280774" cy="4715052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30C1DECB-8048-4A3E-A3A5-D7B650A60B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69991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9034800B-9A4F-462F-ABE9-6C6046649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6274" y="569991"/>
                <a:ext cx="0" cy="4710537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72532189-45D2-4A62-88EC-415BBD52A5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285043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53F4351C-8D29-4049-8B51-E2FD99106C6E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>
              <a:off x="6608453" y="3781138"/>
              <a:ext cx="458114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화살표 연결선 313">
              <a:extLst>
                <a:ext uri="{FF2B5EF4-FFF2-40B4-BE49-F238E27FC236}">
                  <a16:creationId xmlns:a16="http://schemas.microsoft.com/office/drawing/2014/main" id="{58073D24-86E1-4739-B0D3-235ED18CA914}"/>
                </a:ext>
              </a:extLst>
            </p:cNvPr>
            <p:cNvCxnSpPr>
              <a:cxnSpLocks/>
              <a:stCxn id="160" idx="3"/>
              <a:endCxn id="92" idx="1"/>
            </p:cNvCxnSpPr>
            <p:nvPr/>
          </p:nvCxnSpPr>
          <p:spPr>
            <a:xfrm flipV="1">
              <a:off x="8746321" y="3777737"/>
              <a:ext cx="315081" cy="3401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화살표 연결선 324">
              <a:extLst>
                <a:ext uri="{FF2B5EF4-FFF2-40B4-BE49-F238E27FC236}">
                  <a16:creationId xmlns:a16="http://schemas.microsoft.com/office/drawing/2014/main" id="{1818AE6E-6EE7-405A-9384-EADB13F5D3F8}"/>
                </a:ext>
              </a:extLst>
            </p:cNvPr>
            <p:cNvCxnSpPr>
              <a:cxnSpLocks/>
              <a:stCxn id="169" idx="3"/>
              <a:endCxn id="156" idx="1"/>
            </p:cNvCxnSpPr>
            <p:nvPr/>
          </p:nvCxnSpPr>
          <p:spPr>
            <a:xfrm flipV="1">
              <a:off x="9993883" y="4797534"/>
              <a:ext cx="211875" cy="1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F973B093-8569-4BB6-BA42-5F7B04DEBA15}"/>
                </a:ext>
              </a:extLst>
            </p:cNvPr>
            <p:cNvGrpSpPr/>
            <p:nvPr/>
          </p:nvGrpSpPr>
          <p:grpSpPr>
            <a:xfrm>
              <a:off x="8258180" y="4787601"/>
              <a:ext cx="60996" cy="1695749"/>
              <a:chOff x="2256274" y="569991"/>
              <a:chExt cx="280774" cy="4715052"/>
            </a:xfrm>
          </p:grpSpPr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35009661-7FF7-43A6-89CC-DEFA318DD8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69991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>
                <a:extLst>
                  <a:ext uri="{FF2B5EF4-FFF2-40B4-BE49-F238E27FC236}">
                    <a16:creationId xmlns:a16="http://schemas.microsoft.com/office/drawing/2014/main" id="{EC89080F-744E-4AB1-A6AF-8226C1EC83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6274" y="569991"/>
                <a:ext cx="0" cy="4710537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>
                <a:extLst>
                  <a:ext uri="{FF2B5EF4-FFF2-40B4-BE49-F238E27FC236}">
                    <a16:creationId xmlns:a16="http://schemas.microsoft.com/office/drawing/2014/main" id="{24B1C8EC-6E60-4C8E-8634-70B0C0E814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285043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CFA4ACEF-EAD0-4C43-BCE5-F4E9CC9AF81A}"/>
                </a:ext>
              </a:extLst>
            </p:cNvPr>
            <p:cNvGrpSpPr/>
            <p:nvPr/>
          </p:nvGrpSpPr>
          <p:grpSpPr>
            <a:xfrm rot="10800000">
              <a:off x="8094613" y="5105870"/>
              <a:ext cx="45719" cy="385239"/>
              <a:chOff x="2256274" y="569991"/>
              <a:chExt cx="280774" cy="4715052"/>
            </a:xfrm>
          </p:grpSpPr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8C5D280F-0154-4851-AFBE-1E285D0A0D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69991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>
                <a:extLst>
                  <a:ext uri="{FF2B5EF4-FFF2-40B4-BE49-F238E27FC236}">
                    <a16:creationId xmlns:a16="http://schemas.microsoft.com/office/drawing/2014/main" id="{D9BA9A6C-E656-43EE-ABA4-93449377E5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6274" y="569991"/>
                <a:ext cx="0" cy="4710537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 334">
                <a:extLst>
                  <a:ext uri="{FF2B5EF4-FFF2-40B4-BE49-F238E27FC236}">
                    <a16:creationId xmlns:a16="http://schemas.microsoft.com/office/drawing/2014/main" id="{594A99C0-A975-4285-912F-A30A2429C3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285043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3CDE1A0D-6ACC-488A-B44B-478B0A88F8B6}"/>
                </a:ext>
              </a:extLst>
            </p:cNvPr>
            <p:cNvCxnSpPr>
              <a:cxnSpLocks/>
            </p:cNvCxnSpPr>
            <p:nvPr/>
          </p:nvCxnSpPr>
          <p:spPr>
            <a:xfrm>
              <a:off x="8140331" y="5305865"/>
              <a:ext cx="117849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26AF7FF5-EC92-4FD7-AC10-3CF5B299761F}"/>
                </a:ext>
              </a:extLst>
            </p:cNvPr>
            <p:cNvCxnSpPr>
              <a:cxnSpLocks/>
            </p:cNvCxnSpPr>
            <p:nvPr/>
          </p:nvCxnSpPr>
          <p:spPr>
            <a:xfrm>
              <a:off x="6482682" y="4161767"/>
              <a:ext cx="5056856" cy="921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CD7B4CF-E49A-49E7-8650-FCCDDCAE730C}"/>
                </a:ext>
              </a:extLst>
            </p:cNvPr>
            <p:cNvGrpSpPr/>
            <p:nvPr/>
          </p:nvGrpSpPr>
          <p:grpSpPr>
            <a:xfrm rot="10800000">
              <a:off x="11060267" y="467202"/>
              <a:ext cx="231824" cy="2952579"/>
              <a:chOff x="2256274" y="569991"/>
              <a:chExt cx="280774" cy="4715052"/>
            </a:xfrm>
          </p:grpSpPr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DA5798D-E899-4173-B9CA-02ED85F08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69991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DD8246EB-67B5-4892-92CE-9E912DFBA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6274" y="569991"/>
                <a:ext cx="0" cy="4710537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 345">
                <a:extLst>
                  <a:ext uri="{FF2B5EF4-FFF2-40B4-BE49-F238E27FC236}">
                    <a16:creationId xmlns:a16="http://schemas.microsoft.com/office/drawing/2014/main" id="{9F45FBB0-8371-48F5-A738-B29CFF5868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274" y="5285043"/>
                <a:ext cx="2807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A369CA4E-8221-4B64-AFEF-0FF285380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8" y="1666970"/>
              <a:ext cx="0" cy="2494797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55E792F4-04C7-4A92-808D-C82470A0229D}"/>
                </a:ext>
              </a:extLst>
            </p:cNvPr>
            <p:cNvCxnSpPr>
              <a:cxnSpLocks/>
            </p:cNvCxnSpPr>
            <p:nvPr/>
          </p:nvCxnSpPr>
          <p:spPr>
            <a:xfrm>
              <a:off x="11292091" y="1670695"/>
              <a:ext cx="24744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4DC03F85-D6BC-4C3F-B21B-62587AFF98B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864369" y="4057030"/>
            <a:ext cx="15935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AFCB71A-93DB-450B-BC35-79DC2C4B74B5}"/>
              </a:ext>
            </a:extLst>
          </p:cNvPr>
          <p:cNvSpPr txBox="1"/>
          <p:nvPr/>
        </p:nvSpPr>
        <p:spPr>
          <a:xfrm>
            <a:off x="50586" y="281975"/>
            <a:ext cx="2148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함수 설계도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9C999C8-B3DF-4AF0-8818-48778EB0AE36}"/>
              </a:ext>
            </a:extLst>
          </p:cNvPr>
          <p:cNvSpPr/>
          <p:nvPr/>
        </p:nvSpPr>
        <p:spPr>
          <a:xfrm flipV="1">
            <a:off x="-2767" y="705587"/>
            <a:ext cx="1910563" cy="45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657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090969"/>
              </p:ext>
            </p:extLst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ProcessKeyInput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키보드 입력을 받을 수 있고 </a:t>
                      </a:r>
                      <a:r>
                        <a:rPr lang="en-US" altLang="ko-KR" dirty="0"/>
                        <a:t>switch</a:t>
                      </a:r>
                      <a:r>
                        <a:rPr lang="ko-KR" altLang="en-US" dirty="0"/>
                        <a:t>문을 이용하여 각 키의 함수 호출 할 수 있게 해준다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PlayerMove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퍼즐 완성 시 플레이어가 기본적으로 진행방향으로 한 칸 이동 할 수 있게 해준다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좌표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좌표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 err="1"/>
                        <a:t>진행방향한칸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SelectKeyPuzzleQ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</a:t>
                      </a:r>
                      <a:r>
                        <a:rPr lang="ko-KR" altLang="en-US" dirty="0"/>
                        <a:t>키를 입력 받으면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번째 퍼즐을 선택한다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SelectKeyPuzzleW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</a:t>
                      </a:r>
                      <a:r>
                        <a:rPr lang="ko-KR" altLang="en-US" dirty="0"/>
                        <a:t>키를 입력 받으면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번째 퍼즐을 선택한다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1059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/>
                        <a:t> </a:t>
                      </a:r>
                      <a:r>
                        <a:rPr lang="en-US" altLang="ko-KR" sz="1800" kern="1200" dirty="0" err="1"/>
                        <a:t>SelectKeyPuzzleE</a:t>
                      </a:r>
                      <a:r>
                        <a:rPr lang="en-US" altLang="ko-KR" sz="1800" kern="1200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</a:t>
                      </a:r>
                      <a:r>
                        <a:rPr lang="ko-KR" altLang="en-US" dirty="0"/>
                        <a:t>키를 입력 받으면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번째 퍼즐이 선택된다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SelectKeyPuzzleR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키를 입력 받으면 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번째 퍼즐이 선택된다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KeyPause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</a:t>
                      </a:r>
                      <a:r>
                        <a:rPr lang="ko-KR" altLang="en-US" dirty="0"/>
                        <a:t>키를 입력 받으면 모든 게임이 멈추고 일시정지 되게 만들어준다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KeyUseItem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</a:t>
                      </a:r>
                      <a:r>
                        <a:rPr lang="ko-KR" altLang="en-US" dirty="0"/>
                        <a:t>키를 입력 받으면 각아이템을 사용 할 수 있게 각아이템 함수를 호출해준다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37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93899"/>
              </p:ext>
            </p:extLst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/>
                        <a:t> </a:t>
                      </a:r>
                      <a:r>
                        <a:rPr lang="en-US" altLang="ko-KR" sz="1800" kern="1200" dirty="0" err="1"/>
                        <a:t>NpcYoungMan</a:t>
                      </a:r>
                      <a:r>
                        <a:rPr lang="en-US" altLang="ko-KR" sz="1800" kern="1200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지갑 없는 후배의 유혹 스토리가 진행된다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NpcPcRoom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PC</a:t>
                      </a:r>
                      <a:r>
                        <a:rPr lang="ko-KR" altLang="en-US" dirty="0"/>
                        <a:t>방의 유혹 스토리가 진행된다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NpcFalseReligion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사이비 종교의 전도 스토리가 진행된다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NpcOldMan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도움이 필요하신 어르신이 진행된다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526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/>
                        <a:t> </a:t>
                      </a:r>
                      <a:r>
                        <a:rPr lang="en-US" altLang="ko-KR" sz="1800" kern="1200" dirty="0" err="1"/>
                        <a:t>StageUpBackStep</a:t>
                      </a:r>
                      <a:r>
                        <a:rPr lang="en-US" altLang="ko-KR" sz="1800" kern="1200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스테이지가 증가하면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초에 </a:t>
                      </a:r>
                      <a:r>
                        <a:rPr lang="ko-KR" altLang="en-US" dirty="0" err="1"/>
                        <a:t>한칸씩</a:t>
                      </a:r>
                      <a:r>
                        <a:rPr lang="ko-KR" altLang="en-US" dirty="0"/>
                        <a:t> 시작점 쪽으로 밀리게 해준다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플레이어 현재위치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StageUpPuzzleTime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스테이지가 증가할수록 퍼즐을 완성해야 하는 제한시간을 감소 시켜준다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퍼즐완성 제한시간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StageUpNumOfPuzzle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스테이지가 증가 할수록 주어지는 퍼즐의 개수가 증가한다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퍼즐의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StageUpPuzzleXX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스테이지가 증가 </a:t>
                      </a:r>
                      <a:r>
                        <a:rPr lang="ko-KR" altLang="en-US" dirty="0" err="1"/>
                        <a:t>할때에</a:t>
                      </a:r>
                      <a:r>
                        <a:rPr lang="ko-KR" altLang="en-US" dirty="0"/>
                        <a:t> 퍼즐이 </a:t>
                      </a:r>
                      <a:r>
                        <a:rPr lang="en-US" altLang="ko-KR" dirty="0"/>
                        <a:t>3X3</a:t>
                      </a:r>
                      <a:r>
                        <a:rPr lang="ko-KR" altLang="en-US" dirty="0"/>
                        <a:t>에서 </a:t>
                      </a:r>
                      <a:r>
                        <a:rPr lang="en-US" altLang="ko-KR" dirty="0"/>
                        <a:t>4X4</a:t>
                      </a:r>
                      <a:r>
                        <a:rPr lang="ko-KR" altLang="en-US" dirty="0"/>
                        <a:t>로 </a:t>
                      </a:r>
                      <a:r>
                        <a:rPr lang="ko-KR" altLang="en-US" dirty="0" err="1"/>
                        <a:t>바까준다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퍼즐의 난이도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095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/>
                        <a:t> </a:t>
                      </a:r>
                      <a:r>
                        <a:rPr lang="en-US" altLang="ko-KR" sz="1800" kern="1200" dirty="0" err="1"/>
                        <a:t>ShiftRight</a:t>
                      </a:r>
                      <a:r>
                        <a:rPr lang="en-US" altLang="ko-KR" sz="1800" kern="1200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플레이어가 가는 방향이 오른쪽일때 호출해준다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ShiftLeft</a:t>
                      </a:r>
                      <a:r>
                        <a:rPr lang="en-US" altLang="ko-KR" dirty="0"/>
                        <a:t>()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플레이어가 가는 방향이 왼쪽일때 호출해준다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ShiftUp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플레이어가 가는 방향이 위쪽일때 호출해준다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ShiftDown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플레이어가 가는 방향이 아래쪽일때 호출해준다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0686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/>
                        <a:t> </a:t>
                      </a:r>
                      <a:r>
                        <a:rPr lang="en-US" altLang="ko-KR" sz="1800" kern="1200" dirty="0" err="1"/>
                        <a:t>DrawGameBoard</a:t>
                      </a:r>
                      <a:r>
                        <a:rPr lang="en-US" altLang="ko-KR" sz="1800" kern="1200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 </a:t>
                      </a:r>
                      <a:r>
                        <a:rPr lang="ko-KR" altLang="en-US" dirty="0" err="1"/>
                        <a:t>맵을</a:t>
                      </a:r>
                      <a:r>
                        <a:rPr lang="ko-KR" altLang="en-US" dirty="0"/>
                        <a:t> 콘솔창에 출력 될 수 있게 해준다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DrawInformation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게임의 </a:t>
                      </a:r>
                      <a:r>
                        <a:rPr lang="ko-KR" altLang="en-US" dirty="0" err="1"/>
                        <a:t>정보창</a:t>
                      </a:r>
                      <a:r>
                        <a:rPr lang="ko-KR" altLang="en-US" dirty="0"/>
                        <a:t> 영역을 설정하고 영역안에 게임 정보 변수들을 출력시켜 준다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DrawRandPuzzle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스테이지에 따라 새로운 퍼즐들을 랜덤으로 제시해준다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TestSuccesPuzzle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조합된 퍼즐이 완성된 퍼즐인지 검사해준다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배열이 모두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로 </a:t>
                      </a:r>
                      <a:r>
                        <a:rPr lang="ko-KR" altLang="en-US" dirty="0" err="1"/>
                        <a:t>차있는지</a:t>
                      </a:r>
                      <a:r>
                        <a:rPr lang="ko-KR" altLang="en-US" dirty="0"/>
                        <a:t> 검사해준다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선택된 퍼즐들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82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B17B7-14E3-4758-827E-13D4D14F032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63E30-9B28-475E-82EC-6F9D4620F4D9}"/>
              </a:ext>
            </a:extLst>
          </p:cNvPr>
          <p:cNvSpPr txBox="1"/>
          <p:nvPr/>
        </p:nvSpPr>
        <p:spPr>
          <a:xfrm>
            <a:off x="598903" y="170192"/>
            <a:ext cx="52989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/>
              <a:t>게임 컨셉 </a:t>
            </a:r>
            <a:r>
              <a:rPr lang="en-US" altLang="ko-KR" sz="2700" b="1" dirty="0"/>
              <a:t>: </a:t>
            </a:r>
            <a:r>
              <a:rPr lang="ko-KR" altLang="en-US" sz="2800" b="1" dirty="0" err="1"/>
              <a:t>땡이의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F</a:t>
            </a:r>
            <a:r>
              <a:rPr lang="ko-KR" altLang="en-US" sz="2800" b="1" dirty="0"/>
              <a:t> 피하기</a:t>
            </a:r>
          </a:p>
          <a:p>
            <a:endParaRPr lang="ko-KR" altLang="en-US" sz="27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8EACA-442C-4627-AA01-29F6C625424D}"/>
              </a:ext>
            </a:extLst>
          </p:cNvPr>
          <p:cNvSpPr/>
          <p:nvPr/>
        </p:nvSpPr>
        <p:spPr>
          <a:xfrm flipV="1">
            <a:off x="-1" y="640872"/>
            <a:ext cx="5069091" cy="600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E26F4-43C7-44CD-8492-8CF90DE4DD3B}"/>
              </a:ext>
            </a:extLst>
          </p:cNvPr>
          <p:cNvSpPr txBox="1"/>
          <p:nvPr/>
        </p:nvSpPr>
        <p:spPr>
          <a:xfrm>
            <a:off x="760977" y="1469225"/>
            <a:ext cx="786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2A387-5692-4349-9488-DDF1D42D90BF}"/>
              </a:ext>
            </a:extLst>
          </p:cNvPr>
          <p:cNvSpPr txBox="1"/>
          <p:nvPr/>
        </p:nvSpPr>
        <p:spPr>
          <a:xfrm>
            <a:off x="467350" y="1020656"/>
            <a:ext cx="9113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게임의 핵심 특징 </a:t>
            </a:r>
            <a:r>
              <a:rPr lang="en-US" altLang="ko-KR" b="1" dirty="0"/>
              <a:t>(</a:t>
            </a:r>
            <a:r>
              <a:rPr lang="ko-KR" altLang="en-US" b="1" dirty="0"/>
              <a:t>재미요소</a:t>
            </a:r>
            <a:r>
              <a:rPr lang="en-US" altLang="ko-KR" b="1" dirty="0"/>
              <a:t>) </a:t>
            </a:r>
          </a:p>
          <a:p>
            <a:endParaRPr lang="en-US" altLang="ko-KR" dirty="0"/>
          </a:p>
          <a:p>
            <a:r>
              <a:rPr lang="ko-KR" altLang="en-US" dirty="0"/>
              <a:t>실생활을 바탕으로 게임스토리 진행</a:t>
            </a:r>
            <a:r>
              <a:rPr lang="en-US" altLang="ko-KR" dirty="0"/>
              <a:t>. </a:t>
            </a:r>
            <a:r>
              <a:rPr lang="ko-KR" altLang="en-US" dirty="0"/>
              <a:t>퍼즐을 완성시켜 가며 장애물 통과</a:t>
            </a:r>
            <a:r>
              <a:rPr lang="en-US" altLang="ko-KR" dirty="0"/>
              <a:t>, </a:t>
            </a:r>
            <a:r>
              <a:rPr lang="ko-KR" altLang="en-US" dirty="0"/>
              <a:t>스테이지별 난이도 증가</a:t>
            </a:r>
            <a:r>
              <a:rPr lang="en-US" altLang="ko-KR" dirty="0"/>
              <a:t>(3X3</a:t>
            </a:r>
            <a:r>
              <a:rPr lang="ko-KR" altLang="en-US" dirty="0"/>
              <a:t>퍼즐</a:t>
            </a:r>
            <a:r>
              <a:rPr lang="en-US" altLang="ko-KR" dirty="0"/>
              <a:t>,4X4</a:t>
            </a:r>
            <a:r>
              <a:rPr lang="ko-KR" altLang="en-US" dirty="0"/>
              <a:t>퍼즐</a:t>
            </a:r>
            <a:r>
              <a:rPr lang="en-US" altLang="ko-KR" dirty="0"/>
              <a:t>..), </a:t>
            </a:r>
            <a:r>
              <a:rPr lang="ko-KR" altLang="en-US" dirty="0"/>
              <a:t>스토리상 확실한 목적</a:t>
            </a:r>
            <a:r>
              <a:rPr lang="en-US" altLang="ko-KR" dirty="0"/>
              <a:t>(</a:t>
            </a:r>
            <a:r>
              <a:rPr lang="ko-KR" altLang="en-US" dirty="0"/>
              <a:t>결석하지 않기</a:t>
            </a:r>
            <a:r>
              <a:rPr lang="en-US" altLang="ko-KR" dirty="0"/>
              <a:t>)</a:t>
            </a:r>
            <a:r>
              <a:rPr lang="ko-KR" altLang="en-US" dirty="0"/>
              <a:t>으로 동기부여가 가능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52C6E0-BD21-4EC4-B087-577EE1628731}"/>
              </a:ext>
            </a:extLst>
          </p:cNvPr>
          <p:cNvGrpSpPr/>
          <p:nvPr/>
        </p:nvGrpSpPr>
        <p:grpSpPr>
          <a:xfrm>
            <a:off x="30418" y="986817"/>
            <a:ext cx="3441560" cy="427923"/>
            <a:chOff x="0" y="1292857"/>
            <a:chExt cx="3441560" cy="42792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0A686B3-D1F8-42DF-BF39-B20DC2A8141C}"/>
                </a:ext>
              </a:extLst>
            </p:cNvPr>
            <p:cNvCxnSpPr/>
            <p:nvPr/>
          </p:nvCxnSpPr>
          <p:spPr>
            <a:xfrm>
              <a:off x="0" y="1292857"/>
              <a:ext cx="444100" cy="427923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BC48DF1-A195-4DB2-82A2-6407ADB808D1}"/>
                </a:ext>
              </a:extLst>
            </p:cNvPr>
            <p:cNvCxnSpPr/>
            <p:nvPr/>
          </p:nvCxnSpPr>
          <p:spPr>
            <a:xfrm>
              <a:off x="444100" y="1718268"/>
              <a:ext cx="299746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8F17FA-9D07-4BC2-835C-362186B0FA7A}"/>
              </a:ext>
            </a:extLst>
          </p:cNvPr>
          <p:cNvSpPr txBox="1"/>
          <p:nvPr/>
        </p:nvSpPr>
        <p:spPr>
          <a:xfrm>
            <a:off x="6176430" y="3014332"/>
            <a:ext cx="5373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땡이가</a:t>
            </a:r>
            <a:r>
              <a:rPr lang="ko-KR" altLang="en-US" dirty="0"/>
              <a:t> 결석을 하지않게 버스</a:t>
            </a:r>
            <a:r>
              <a:rPr lang="en-US" altLang="ko-KR" dirty="0"/>
              <a:t>, </a:t>
            </a:r>
            <a:r>
              <a:rPr lang="ko-KR" altLang="en-US" dirty="0"/>
              <a:t>지하철</a:t>
            </a:r>
            <a:r>
              <a:rPr lang="en-US" altLang="ko-KR" dirty="0"/>
              <a:t>, </a:t>
            </a:r>
            <a:r>
              <a:rPr lang="ko-KR" altLang="en-US" dirty="0" err="1"/>
              <a:t>광개토관</a:t>
            </a:r>
            <a:r>
              <a:rPr lang="ko-KR" altLang="en-US" dirty="0"/>
              <a:t> 엘리베이터를 단계별로 빠른 시간안에 탑승 시켜 강의실에 제 시간안에 도착하게 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9FF59C-0DA3-4EBA-82F0-5D77A26E7770}"/>
              </a:ext>
            </a:extLst>
          </p:cNvPr>
          <p:cNvSpPr txBox="1"/>
          <p:nvPr/>
        </p:nvSpPr>
        <p:spPr>
          <a:xfrm>
            <a:off x="566200" y="4385641"/>
            <a:ext cx="5750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땡이가</a:t>
            </a:r>
            <a:r>
              <a:rPr lang="ko-KR" altLang="en-US" dirty="0"/>
              <a:t> 목표에 도달할 때 까지 나타나는 장애물들을 마주칠 때마다 퍼즐게임이 주어진다</a:t>
            </a:r>
            <a:r>
              <a:rPr lang="en-US" altLang="ko-KR" dirty="0"/>
              <a:t>. </a:t>
            </a:r>
            <a:r>
              <a:rPr lang="ko-KR" altLang="en-US" dirty="0"/>
              <a:t>제한시간 안에 이 퍼즐 조각을 빈 칸</a:t>
            </a:r>
            <a:r>
              <a:rPr lang="en-US" altLang="ko-KR" dirty="0"/>
              <a:t>(3x3, 4x4 </a:t>
            </a:r>
            <a:r>
              <a:rPr lang="ko-KR" altLang="en-US" dirty="0"/>
              <a:t>등</a:t>
            </a:r>
            <a:r>
              <a:rPr lang="en-US" altLang="ko-KR" dirty="0"/>
              <a:t>…)</a:t>
            </a:r>
            <a:r>
              <a:rPr lang="ko-KR" altLang="en-US" dirty="0"/>
              <a:t>안에 모두 채워야 장애물을 뛰어넘을 수 있다</a:t>
            </a:r>
            <a:r>
              <a:rPr lang="en-US" altLang="ko-KR" dirty="0"/>
              <a:t>. </a:t>
            </a:r>
            <a:r>
              <a:rPr lang="ko-KR" altLang="en-US" dirty="0"/>
              <a:t>모든 장애물을 뚫고 목표지점에 도달하라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9F012B-F789-4352-A4AB-476432F93842}"/>
              </a:ext>
            </a:extLst>
          </p:cNvPr>
          <p:cNvGrpSpPr/>
          <p:nvPr/>
        </p:nvGrpSpPr>
        <p:grpSpPr>
          <a:xfrm>
            <a:off x="-1" y="3823125"/>
            <a:ext cx="3441560" cy="427923"/>
            <a:chOff x="0" y="1292857"/>
            <a:chExt cx="3441560" cy="427923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967DF32-5F85-4F7A-9666-A1967FDF7CA7}"/>
                </a:ext>
              </a:extLst>
            </p:cNvPr>
            <p:cNvCxnSpPr/>
            <p:nvPr/>
          </p:nvCxnSpPr>
          <p:spPr>
            <a:xfrm>
              <a:off x="0" y="1292857"/>
              <a:ext cx="444100" cy="427923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31397B4-9885-4395-95ED-A403EB5D518D}"/>
                </a:ext>
              </a:extLst>
            </p:cNvPr>
            <p:cNvCxnSpPr/>
            <p:nvPr/>
          </p:nvCxnSpPr>
          <p:spPr>
            <a:xfrm>
              <a:off x="444100" y="1718268"/>
              <a:ext cx="299746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5B75A31-DC01-4818-BECE-A8D3067BAD2A}"/>
              </a:ext>
            </a:extLst>
          </p:cNvPr>
          <p:cNvGrpSpPr/>
          <p:nvPr/>
        </p:nvGrpSpPr>
        <p:grpSpPr>
          <a:xfrm>
            <a:off x="7325271" y="2372987"/>
            <a:ext cx="4286395" cy="521494"/>
            <a:chOff x="7278414" y="2842279"/>
            <a:chExt cx="4286395" cy="52149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2E7375E-ABB0-4F64-8142-458446174863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14" y="3363773"/>
              <a:ext cx="374347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C810210-6CEC-4C99-AC0F-40FAF7A0D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884" y="2842279"/>
              <a:ext cx="542925" cy="521494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70B540D-CC71-4373-BAC4-E4C21A9F0EB0}"/>
              </a:ext>
            </a:extLst>
          </p:cNvPr>
          <p:cNvSpPr txBox="1"/>
          <p:nvPr/>
        </p:nvSpPr>
        <p:spPr>
          <a:xfrm>
            <a:off x="7228857" y="2437397"/>
            <a:ext cx="427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플레이어가 달성 해야 할 목표 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6840AE-DD61-4B4D-97A6-5BE47D647497}"/>
              </a:ext>
            </a:extLst>
          </p:cNvPr>
          <p:cNvSpPr txBox="1"/>
          <p:nvPr/>
        </p:nvSpPr>
        <p:spPr>
          <a:xfrm>
            <a:off x="566200" y="3823125"/>
            <a:ext cx="2538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규칙</a:t>
            </a:r>
            <a:endParaRPr lang="en-US" altLang="ko-KR" b="1" dirty="0"/>
          </a:p>
          <a:p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0998FEB-60BA-4714-9EFF-5D9C78540BD0}"/>
              </a:ext>
            </a:extLst>
          </p:cNvPr>
          <p:cNvGrpSpPr/>
          <p:nvPr/>
        </p:nvGrpSpPr>
        <p:grpSpPr>
          <a:xfrm>
            <a:off x="7024073" y="4074633"/>
            <a:ext cx="4835855" cy="2628284"/>
            <a:chOff x="6513508" y="4074633"/>
            <a:chExt cx="4835855" cy="2628284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997A728-93CB-434E-902C-9E0744530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13508" y="4074633"/>
              <a:ext cx="2628284" cy="2628284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E83E424-5352-41A2-BA2A-B34EB87829B7}"/>
                </a:ext>
              </a:extLst>
            </p:cNvPr>
            <p:cNvSpPr txBox="1"/>
            <p:nvPr/>
          </p:nvSpPr>
          <p:spPr>
            <a:xfrm>
              <a:off x="9197006" y="6047947"/>
              <a:ext cx="215235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/>
                <a:t>손으로 그린</a:t>
              </a:r>
              <a:endParaRPr lang="en-US" altLang="ko-KR" sz="1300" dirty="0"/>
            </a:p>
            <a:p>
              <a:r>
                <a:rPr lang="ko-KR" altLang="en-US" sz="1300" dirty="0"/>
                <a:t>예상 스크린 화면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7A6744-FF70-47E8-A27A-A401CCDB311C}"/>
                </a:ext>
              </a:extLst>
            </p:cNvPr>
            <p:cNvCxnSpPr/>
            <p:nvPr/>
          </p:nvCxnSpPr>
          <p:spPr>
            <a:xfrm>
              <a:off x="9284677" y="6540390"/>
              <a:ext cx="133643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7232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/>
                        <a:t>WhereCurrentBmw</a:t>
                      </a:r>
                      <a:r>
                        <a:rPr lang="en-US" altLang="ko-KR" sz="1800" kern="1200" dirty="0"/>
                        <a:t>()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각스테이지마다 대중교통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교수님의 위치를 게임판에 그려준다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LimitStageTime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스테이지 마다 제한시간을 설정한다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 제한시간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DrawStageTutorial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튜토리얼 스테이지 필드를 출력 해준다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DrawStageFirstStage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필드를 출력 해준다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402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/>
                        <a:t>ArrivalSaveZone</a:t>
                      </a:r>
                      <a:r>
                        <a:rPr lang="en-US" altLang="ko-KR" sz="1800" kern="1200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세이브 존 도착 시 현재 위치 정보 저장 하여 스타트 라인 좌표를 세이브 존으로 변경하여 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ItemFeverTime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</a:t>
                      </a:r>
                      <a:r>
                        <a:rPr lang="ko-KR" altLang="en-US" dirty="0"/>
                        <a:t>키만 입력 받게끔 설정 해주고 입력 만으로 퍼즐 조합이 완성 되도록 해준다</a:t>
                      </a:r>
                      <a:r>
                        <a:rPr lang="en-US" altLang="ko-KR" dirty="0"/>
                        <a:t>. 2</a:t>
                      </a:r>
                      <a:r>
                        <a:rPr lang="ko-KR" altLang="en-US" dirty="0"/>
                        <a:t>초 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ItemStepUp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진행 방향을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칸에서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칸으로 증가 시켜준다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변수</a:t>
                      </a:r>
                      <a:r>
                        <a:rPr lang="en-US" altLang="ko-KR" dirty="0"/>
                        <a:t>+2, 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초 유지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ItemAdvance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좌표를 진행방향으로 </a:t>
                      </a:r>
                      <a:r>
                        <a:rPr lang="en-US" altLang="ko-KR" dirty="0"/>
                        <a:t>+5 </a:t>
                      </a:r>
                      <a:r>
                        <a:rPr lang="ko-KR" altLang="en-US" dirty="0"/>
                        <a:t>시켜준다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en-US" altLang="ko-KR" dirty="0"/>
                        <a:t>NPC </a:t>
                      </a:r>
                      <a:r>
                        <a:rPr lang="ko-KR" altLang="en-US" dirty="0"/>
                        <a:t>충돌검사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835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/>
                        <a:t> </a:t>
                      </a:r>
                      <a:r>
                        <a:rPr lang="en-US" altLang="ko-KR" sz="1800" kern="1200" dirty="0" err="1"/>
                        <a:t>ItemBomb</a:t>
                      </a:r>
                      <a:r>
                        <a:rPr lang="en-US" altLang="ko-KR" sz="1800" kern="1200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+1</a:t>
                      </a:r>
                      <a:r>
                        <a:rPr lang="ko-KR" altLang="en-US" dirty="0"/>
                        <a:t> 좌표에 </a:t>
                      </a:r>
                      <a:r>
                        <a:rPr lang="en-US" altLang="ko-KR" dirty="0"/>
                        <a:t>NPC</a:t>
                      </a:r>
                      <a:r>
                        <a:rPr lang="ko-KR" altLang="en-US" dirty="0"/>
                        <a:t>검사 후 </a:t>
                      </a:r>
                      <a:r>
                        <a:rPr lang="en-US" altLang="ko-KR" dirty="0"/>
                        <a:t>True </a:t>
                      </a:r>
                      <a:r>
                        <a:rPr lang="ko-KR" altLang="en-US" dirty="0"/>
                        <a:t>이면 </a:t>
                      </a:r>
                      <a:r>
                        <a:rPr lang="en-US" altLang="ko-KR" dirty="0"/>
                        <a:t>NPC </a:t>
                      </a:r>
                      <a:r>
                        <a:rPr lang="ko-KR" altLang="en-US" dirty="0"/>
                        <a:t>제거 시켜 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ItemBack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좌표를 진행방향으로 </a:t>
                      </a:r>
                      <a:r>
                        <a:rPr lang="en-US" altLang="ko-KR" dirty="0"/>
                        <a:t>+5 </a:t>
                      </a:r>
                      <a:r>
                        <a:rPr lang="ko-KR" altLang="en-US" dirty="0"/>
                        <a:t>시켜준다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ItemHidePuzzle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퍼즐 존 출력을 일시적으로 막는다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초 유지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ItemRemoveItem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 변수를 초기화 시켜준다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976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/>
                        <a:t> </a:t>
                      </a:r>
                      <a:r>
                        <a:rPr lang="en-US" altLang="ko-KR" sz="1800" kern="1200" dirty="0" err="1"/>
                        <a:t>ItemRandomKey</a:t>
                      </a:r>
                      <a:r>
                        <a:rPr lang="en-US" altLang="ko-KR" sz="1800" kern="1200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q, w e, r</a:t>
                      </a:r>
                      <a:r>
                        <a:rPr lang="ko-KR" altLang="en-US" dirty="0"/>
                        <a:t> 키를 </a:t>
                      </a:r>
                      <a:r>
                        <a:rPr lang="en-US" altLang="ko-KR" dirty="0"/>
                        <a:t>rand() </a:t>
                      </a:r>
                      <a:r>
                        <a:rPr lang="ko-KR" altLang="en-US" dirty="0"/>
                        <a:t>함수로 섞어 준다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초 유진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ItemDropTime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GameLimitTime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변수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-30 </a:t>
                      </a:r>
                      <a:r>
                        <a:rPr lang="ko-KR" altLang="en-US" dirty="0"/>
                        <a:t>시켜준다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ItemTimeAmplication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GameLimitTime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변수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+30 </a:t>
                      </a:r>
                      <a:r>
                        <a:rPr lang="ko-KR" altLang="en-US" dirty="0"/>
                        <a:t>시켜준다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DetectCollisionWall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다음 진행방향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충돌 검사를 진행 </a:t>
                      </a:r>
                      <a:r>
                        <a:rPr lang="ko-KR" altLang="en-US" dirty="0" err="1"/>
                        <a:t>하여준다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posX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int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posY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1(true), 0(false)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3869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/>
                        <a:t> </a:t>
                      </a:r>
                      <a:r>
                        <a:rPr lang="en-US" altLang="ko-KR" sz="1800" kern="1200" dirty="0" err="1"/>
                        <a:t>DetectRunOutOfTime</a:t>
                      </a:r>
                      <a:r>
                        <a:rPr lang="en-US" altLang="ko-KR" sz="1800" kern="1200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GameLimitTime</a:t>
                      </a:r>
                      <a:r>
                        <a:rPr lang="ko-KR" altLang="en-US" dirty="0"/>
                        <a:t>검사 실시해준다</a:t>
                      </a:r>
                      <a:r>
                        <a:rPr lang="en-US" altLang="ko-KR" dirty="0"/>
                        <a:t>. 0 </a:t>
                      </a:r>
                      <a:r>
                        <a:rPr lang="ko-KR" altLang="en-US" dirty="0"/>
                        <a:t>도달 시 게임 오버 창 출력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DetectCollisionNPC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진행 방향 다음 좌표에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NPC </a:t>
                      </a:r>
                      <a:r>
                        <a:rPr lang="ko-KR" altLang="en-US" dirty="0"/>
                        <a:t>충돌 발생 검사 해준다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Int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poxX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int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posY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1(true), 0(false)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ArrivalItemZone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 zone </a:t>
                      </a:r>
                      <a:r>
                        <a:rPr lang="ko-KR" altLang="en-US" dirty="0"/>
                        <a:t>도착 검사를 실시 해 주고 아이템 랜덤 획득 변수 조정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DetectCollisionDeadLine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현재 좌표 </a:t>
                      </a:r>
                      <a:r>
                        <a:rPr lang="en-US" altLang="ko-KR" dirty="0" err="1"/>
                        <a:t>DeadLine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검사 실시해준다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1(true), 0(false)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05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/>
                        <a:t> </a:t>
                      </a:r>
                      <a:r>
                        <a:rPr lang="en-US" altLang="ko-KR" sz="1800" kern="1200" dirty="0" err="1"/>
                        <a:t>CheckPuzzleLimitTime</a:t>
                      </a:r>
                      <a:r>
                        <a:rPr lang="en-US" altLang="ko-KR" sz="1800" kern="1200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PuzzleLimitTime</a:t>
                      </a:r>
                      <a:r>
                        <a:rPr lang="ko-KR" altLang="en-US" dirty="0"/>
                        <a:t> 변수 검사</a:t>
                      </a:r>
                      <a:r>
                        <a:rPr lang="en-US" altLang="ko-KR" dirty="0"/>
                        <a:t>. 0 </a:t>
                      </a:r>
                      <a:r>
                        <a:rPr lang="ko-KR" altLang="en-US" dirty="0" err="1"/>
                        <a:t>도달시</a:t>
                      </a:r>
                      <a:r>
                        <a:rPr lang="ko-KR" altLang="en-US" dirty="0"/>
                        <a:t> 라이프 감소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아닐 시 리턴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1(true), 0(false)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CheckCombo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Chombo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변수 검사 실시 해준다</a:t>
                      </a:r>
                      <a:r>
                        <a:rPr lang="en-US" altLang="ko-KR" dirty="0"/>
                        <a:t>. </a:t>
                      </a:r>
                      <a:r>
                        <a:rPr lang="en-US" altLang="ko-KR" dirty="0" err="1"/>
                        <a:t>G_chombo</a:t>
                      </a:r>
                      <a:r>
                        <a:rPr lang="en-US" altLang="ko-KR" dirty="0"/>
                        <a:t> ==</a:t>
                      </a:r>
                      <a:r>
                        <a:rPr lang="en-US" altLang="ko-KR" dirty="0" err="1"/>
                        <a:t>Chobo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가 될 때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반환 </a:t>
                      </a:r>
                      <a:r>
                        <a:rPr lang="ko-KR" altLang="en-US" dirty="0" err="1"/>
                        <a:t>아닐시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 </a:t>
                      </a:r>
                      <a:r>
                        <a:rPr lang="ko-KR" altLang="en-US" dirty="0"/>
                        <a:t>반환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1(true), 0(false)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/>
                        <a:t> </a:t>
                      </a:r>
                      <a:r>
                        <a:rPr lang="en-US" altLang="ko-KR" sz="1800" kern="1200" dirty="0" err="1"/>
                        <a:t>NearDetectSaveZone</a:t>
                      </a:r>
                      <a:r>
                        <a:rPr lang="en-US" altLang="ko-KR" sz="1800" kern="1200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현재 좌표 </a:t>
                      </a:r>
                      <a:r>
                        <a:rPr lang="en-US" altLang="ko-KR" dirty="0"/>
                        <a:t>+1</a:t>
                      </a:r>
                      <a:r>
                        <a:rPr lang="ko-KR" altLang="en-US" dirty="0"/>
                        <a:t>모든 방향에 </a:t>
                      </a:r>
                      <a:r>
                        <a:rPr lang="en-US" altLang="ko-KR" dirty="0" err="1"/>
                        <a:t>SaveZone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검사를 실시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1(true), 0(false)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NearDetectItemZone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플레이어 현재 좌표 </a:t>
                      </a:r>
                      <a:r>
                        <a:rPr lang="en-US" altLang="ko-KR" dirty="0"/>
                        <a:t>+1</a:t>
                      </a:r>
                      <a:r>
                        <a:rPr lang="ko-KR" altLang="en-US" dirty="0"/>
                        <a:t>모든 방향에 </a:t>
                      </a:r>
                      <a:r>
                        <a:rPr lang="en-US" altLang="ko-KR" dirty="0" err="1"/>
                        <a:t>ItemZone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검사를 실시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1(true), 0(false)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412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8F484-40CD-48F1-BCD9-1D8913AD23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3238" y="193431"/>
          <a:ext cx="11315700" cy="589084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356704835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05092067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78677519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4106410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/>
                        <a:t>반환값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7477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DrawStageSecondStage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필드를 출력 해준다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236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DrawStageThirdStage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</a:t>
                      </a:r>
                      <a:r>
                        <a:rPr lang="en-US" altLang="ko-KR" dirty="0"/>
                        <a:t>3 </a:t>
                      </a:r>
                      <a:r>
                        <a:rPr lang="ko-KR" altLang="en-US" dirty="0"/>
                        <a:t>필드를 출력 해준다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 제한시간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1404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888681"/>
                  </a:ext>
                </a:extLst>
              </a:tr>
              <a:tr h="1301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41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330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B17B7-14E3-4758-827E-13D4D14F032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E26F4-43C7-44CD-8492-8CF90DE4DD3B}"/>
              </a:ext>
            </a:extLst>
          </p:cNvPr>
          <p:cNvSpPr txBox="1"/>
          <p:nvPr/>
        </p:nvSpPr>
        <p:spPr>
          <a:xfrm>
            <a:off x="760977" y="1469225"/>
            <a:ext cx="786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0A32A-13EE-4932-A42E-BE474E10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33" y="1108911"/>
            <a:ext cx="9150930" cy="53440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613BAE9-9A2B-4DE0-B5C5-F21D67FC94DD}"/>
              </a:ext>
            </a:extLst>
          </p:cNvPr>
          <p:cNvSpPr/>
          <p:nvPr/>
        </p:nvSpPr>
        <p:spPr>
          <a:xfrm>
            <a:off x="1322433" y="1374677"/>
            <a:ext cx="2260739" cy="355883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A3203C-45EB-44BD-88D1-8EAC910CE3DE}"/>
              </a:ext>
            </a:extLst>
          </p:cNvPr>
          <p:cNvSpPr/>
          <p:nvPr/>
        </p:nvSpPr>
        <p:spPr>
          <a:xfrm>
            <a:off x="3700129" y="2700669"/>
            <a:ext cx="2732569" cy="988829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3DD18B-E37D-43B4-8CD7-69FBC4478968}"/>
              </a:ext>
            </a:extLst>
          </p:cNvPr>
          <p:cNvSpPr/>
          <p:nvPr/>
        </p:nvSpPr>
        <p:spPr>
          <a:xfrm>
            <a:off x="1502735" y="5348517"/>
            <a:ext cx="1034902" cy="1023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EF6CF35-B8AF-4AB9-9920-57D8130CC0C0}"/>
              </a:ext>
            </a:extLst>
          </p:cNvPr>
          <p:cNvSpPr/>
          <p:nvPr/>
        </p:nvSpPr>
        <p:spPr>
          <a:xfrm>
            <a:off x="3368282" y="5348517"/>
            <a:ext cx="1034902" cy="1023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695E87-3A47-42B1-A41B-74C6DF611229}"/>
              </a:ext>
            </a:extLst>
          </p:cNvPr>
          <p:cNvSpPr/>
          <p:nvPr/>
        </p:nvSpPr>
        <p:spPr>
          <a:xfrm>
            <a:off x="4752979" y="5348517"/>
            <a:ext cx="1034902" cy="1023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8511A9A-B003-4A40-8659-1873A4D41635}"/>
              </a:ext>
            </a:extLst>
          </p:cNvPr>
          <p:cNvSpPr/>
          <p:nvPr/>
        </p:nvSpPr>
        <p:spPr>
          <a:xfrm>
            <a:off x="6096000" y="5348517"/>
            <a:ext cx="1034902" cy="1023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3EB5FB7-4336-4252-9E98-655E86F93227}"/>
              </a:ext>
            </a:extLst>
          </p:cNvPr>
          <p:cNvGrpSpPr/>
          <p:nvPr/>
        </p:nvGrpSpPr>
        <p:grpSpPr>
          <a:xfrm>
            <a:off x="1520242" y="5371016"/>
            <a:ext cx="998811" cy="990524"/>
            <a:chOff x="1520242" y="5360383"/>
            <a:chExt cx="998811" cy="99052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147A27C-8509-47C2-BE2A-89B245273E5F}"/>
                </a:ext>
              </a:extLst>
            </p:cNvPr>
            <p:cNvGrpSpPr/>
            <p:nvPr/>
          </p:nvGrpSpPr>
          <p:grpSpPr>
            <a:xfrm>
              <a:off x="1524001" y="5360383"/>
              <a:ext cx="995052" cy="319745"/>
              <a:chOff x="1524001" y="5360383"/>
              <a:chExt cx="995052" cy="31974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A9403E4-FA49-435B-8439-5D93AC89F8FE}"/>
                  </a:ext>
                </a:extLst>
              </p:cNvPr>
              <p:cNvSpPr/>
              <p:nvPr/>
            </p:nvSpPr>
            <p:spPr>
              <a:xfrm>
                <a:off x="1524001" y="5360723"/>
                <a:ext cx="319405" cy="319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4D5092C-73D6-4E1A-9FD6-9AF328D16C5A}"/>
                  </a:ext>
                </a:extLst>
              </p:cNvPr>
              <p:cNvSpPr/>
              <p:nvPr/>
            </p:nvSpPr>
            <p:spPr>
              <a:xfrm>
                <a:off x="1864621" y="5360383"/>
                <a:ext cx="319405" cy="319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8F75DCD-A67C-4EE6-ACCC-D3C7DB820EBD}"/>
                  </a:ext>
                </a:extLst>
              </p:cNvPr>
              <p:cNvSpPr/>
              <p:nvPr/>
            </p:nvSpPr>
            <p:spPr>
              <a:xfrm>
                <a:off x="2199648" y="5360723"/>
                <a:ext cx="319405" cy="319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F9A6706-457F-4236-B274-877ADB0049AA}"/>
                </a:ext>
              </a:extLst>
            </p:cNvPr>
            <p:cNvGrpSpPr/>
            <p:nvPr/>
          </p:nvGrpSpPr>
          <p:grpSpPr>
            <a:xfrm>
              <a:off x="1520242" y="5690802"/>
              <a:ext cx="995052" cy="319745"/>
              <a:chOff x="1524001" y="5360383"/>
              <a:chExt cx="995052" cy="31974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4D3E2F9-7EA9-4353-A7BB-B53B7E3C973B}"/>
                  </a:ext>
                </a:extLst>
              </p:cNvPr>
              <p:cNvSpPr/>
              <p:nvPr/>
            </p:nvSpPr>
            <p:spPr>
              <a:xfrm>
                <a:off x="1524001" y="5360723"/>
                <a:ext cx="319405" cy="319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EB4D66B-ECFF-4F88-90D4-D760228ACFBD}"/>
                  </a:ext>
                </a:extLst>
              </p:cNvPr>
              <p:cNvSpPr/>
              <p:nvPr/>
            </p:nvSpPr>
            <p:spPr>
              <a:xfrm>
                <a:off x="1864621" y="5360383"/>
                <a:ext cx="319405" cy="319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988FC19-1422-47AF-A357-E1ACB2BFC237}"/>
                  </a:ext>
                </a:extLst>
              </p:cNvPr>
              <p:cNvSpPr/>
              <p:nvPr/>
            </p:nvSpPr>
            <p:spPr>
              <a:xfrm>
                <a:off x="2199648" y="5360723"/>
                <a:ext cx="319405" cy="319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EEF7186-6147-44FD-8A9D-757A80D00CEF}"/>
                </a:ext>
              </a:extLst>
            </p:cNvPr>
            <p:cNvGrpSpPr/>
            <p:nvPr/>
          </p:nvGrpSpPr>
          <p:grpSpPr>
            <a:xfrm>
              <a:off x="1520242" y="6031162"/>
              <a:ext cx="995052" cy="319745"/>
              <a:chOff x="1524001" y="5360383"/>
              <a:chExt cx="995052" cy="319745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B279A19-F2C0-4DC4-9796-30D6AFF11223}"/>
                  </a:ext>
                </a:extLst>
              </p:cNvPr>
              <p:cNvSpPr/>
              <p:nvPr/>
            </p:nvSpPr>
            <p:spPr>
              <a:xfrm>
                <a:off x="1524001" y="5360723"/>
                <a:ext cx="319405" cy="319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527B4C9-EA05-4BE4-99E8-8E41C7BAF0F8}"/>
                  </a:ext>
                </a:extLst>
              </p:cNvPr>
              <p:cNvSpPr/>
              <p:nvPr/>
            </p:nvSpPr>
            <p:spPr>
              <a:xfrm>
                <a:off x="1864621" y="5360383"/>
                <a:ext cx="319405" cy="319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59DE28FD-28F7-4DB8-8179-3FA958447526}"/>
                  </a:ext>
                </a:extLst>
              </p:cNvPr>
              <p:cNvSpPr/>
              <p:nvPr/>
            </p:nvSpPr>
            <p:spPr>
              <a:xfrm>
                <a:off x="2199648" y="5360723"/>
                <a:ext cx="319405" cy="319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6677B42-BDAC-4B59-AB04-0350DB1F433F}"/>
              </a:ext>
            </a:extLst>
          </p:cNvPr>
          <p:cNvSpPr/>
          <p:nvPr/>
        </p:nvSpPr>
        <p:spPr>
          <a:xfrm>
            <a:off x="3392884" y="5700542"/>
            <a:ext cx="319405" cy="31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50FB410-FE66-4F8C-A7FC-8D273C273B65}"/>
              </a:ext>
            </a:extLst>
          </p:cNvPr>
          <p:cNvGrpSpPr/>
          <p:nvPr/>
        </p:nvGrpSpPr>
        <p:grpSpPr>
          <a:xfrm>
            <a:off x="3392884" y="6040562"/>
            <a:ext cx="995052" cy="319745"/>
            <a:chOff x="1524001" y="5360383"/>
            <a:chExt cx="995052" cy="319745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C0B4600-C895-4F87-AD59-8E61BD716A6A}"/>
                </a:ext>
              </a:extLst>
            </p:cNvPr>
            <p:cNvSpPr/>
            <p:nvPr/>
          </p:nvSpPr>
          <p:spPr>
            <a:xfrm>
              <a:off x="1524001" y="5360723"/>
              <a:ext cx="319405" cy="319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2D1F0B8-200B-489E-A29B-4EB1BF51B973}"/>
                </a:ext>
              </a:extLst>
            </p:cNvPr>
            <p:cNvSpPr/>
            <p:nvPr/>
          </p:nvSpPr>
          <p:spPr>
            <a:xfrm>
              <a:off x="1864621" y="5360383"/>
              <a:ext cx="319405" cy="319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C562459-F48C-4D91-9576-705D07511E74}"/>
                </a:ext>
              </a:extLst>
            </p:cNvPr>
            <p:cNvSpPr/>
            <p:nvPr/>
          </p:nvSpPr>
          <p:spPr>
            <a:xfrm>
              <a:off x="2199648" y="5360723"/>
              <a:ext cx="319405" cy="319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4836B81-74AF-4917-B32E-272417D6821B}"/>
              </a:ext>
            </a:extLst>
          </p:cNvPr>
          <p:cNvGrpSpPr/>
          <p:nvPr/>
        </p:nvGrpSpPr>
        <p:grpSpPr>
          <a:xfrm>
            <a:off x="4781363" y="5364982"/>
            <a:ext cx="995052" cy="319745"/>
            <a:chOff x="1524001" y="5360383"/>
            <a:chExt cx="995052" cy="319745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72D9ABD-C7C5-4D85-82AD-684AD51313B3}"/>
                </a:ext>
              </a:extLst>
            </p:cNvPr>
            <p:cNvSpPr/>
            <p:nvPr/>
          </p:nvSpPr>
          <p:spPr>
            <a:xfrm>
              <a:off x="1524001" y="5360723"/>
              <a:ext cx="319405" cy="319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B98FFA2-9773-43A7-B1F7-20F26130C1CC}"/>
                </a:ext>
              </a:extLst>
            </p:cNvPr>
            <p:cNvSpPr/>
            <p:nvPr/>
          </p:nvSpPr>
          <p:spPr>
            <a:xfrm>
              <a:off x="1864621" y="5360383"/>
              <a:ext cx="319405" cy="319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290BC79-5922-4FF4-908F-B3FECF6F5D3C}"/>
                </a:ext>
              </a:extLst>
            </p:cNvPr>
            <p:cNvSpPr/>
            <p:nvPr/>
          </p:nvSpPr>
          <p:spPr>
            <a:xfrm>
              <a:off x="2199648" y="5360723"/>
              <a:ext cx="319405" cy="319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5A2C95A-2726-43BD-A3A3-51DC0C83CE2F}"/>
              </a:ext>
            </a:extLst>
          </p:cNvPr>
          <p:cNvSpPr/>
          <p:nvPr/>
        </p:nvSpPr>
        <p:spPr>
          <a:xfrm>
            <a:off x="5128857" y="5695401"/>
            <a:ext cx="319405" cy="31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8E98D8C-43B3-4C55-98D2-0F8360E9F234}"/>
              </a:ext>
            </a:extLst>
          </p:cNvPr>
          <p:cNvSpPr/>
          <p:nvPr/>
        </p:nvSpPr>
        <p:spPr>
          <a:xfrm>
            <a:off x="5453251" y="5695741"/>
            <a:ext cx="319405" cy="31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8B4C3C6-F2B1-4F08-84B1-7240E37BDADC}"/>
              </a:ext>
            </a:extLst>
          </p:cNvPr>
          <p:cNvSpPr/>
          <p:nvPr/>
        </p:nvSpPr>
        <p:spPr>
          <a:xfrm>
            <a:off x="6117566" y="5374319"/>
            <a:ext cx="319405" cy="31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11D5479-FAA2-4C5F-8AC5-5F89CC90491C}"/>
              </a:ext>
            </a:extLst>
          </p:cNvPr>
          <p:cNvSpPr/>
          <p:nvPr/>
        </p:nvSpPr>
        <p:spPr>
          <a:xfrm>
            <a:off x="6458186" y="5373979"/>
            <a:ext cx="319405" cy="31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C963D14-12A7-4B66-AECA-4053D4FC6E4D}"/>
              </a:ext>
            </a:extLst>
          </p:cNvPr>
          <p:cNvSpPr/>
          <p:nvPr/>
        </p:nvSpPr>
        <p:spPr>
          <a:xfrm>
            <a:off x="6113807" y="5704738"/>
            <a:ext cx="319405" cy="31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51930FC-2A67-42F6-9F6D-03A3182B6C62}"/>
              </a:ext>
            </a:extLst>
          </p:cNvPr>
          <p:cNvSpPr/>
          <p:nvPr/>
        </p:nvSpPr>
        <p:spPr>
          <a:xfrm>
            <a:off x="6113807" y="6045098"/>
            <a:ext cx="319405" cy="31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1249B84D-F8F3-4D36-9D23-C03DB6BB3FEE}"/>
              </a:ext>
            </a:extLst>
          </p:cNvPr>
          <p:cNvCxnSpPr>
            <a:cxnSpLocks/>
          </p:cNvCxnSpPr>
          <p:nvPr/>
        </p:nvCxnSpPr>
        <p:spPr>
          <a:xfrm flipH="1">
            <a:off x="2707307" y="5831836"/>
            <a:ext cx="4399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E62B0C6-71E2-497C-ADD7-52AFB026F6BD}"/>
              </a:ext>
            </a:extLst>
          </p:cNvPr>
          <p:cNvSpPr/>
          <p:nvPr/>
        </p:nvSpPr>
        <p:spPr>
          <a:xfrm>
            <a:off x="6853443" y="1348472"/>
            <a:ext cx="1525013" cy="3074672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C2A6D01-7F7A-47B9-80F9-A59E5718645A}"/>
              </a:ext>
            </a:extLst>
          </p:cNvPr>
          <p:cNvGrpSpPr/>
          <p:nvPr/>
        </p:nvGrpSpPr>
        <p:grpSpPr>
          <a:xfrm>
            <a:off x="1322433" y="1374677"/>
            <a:ext cx="8927353" cy="3985706"/>
            <a:chOff x="1322433" y="1374677"/>
            <a:chExt cx="8927353" cy="39857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3F271A-4791-47D1-977C-CFA3EB767462}"/>
                </a:ext>
              </a:extLst>
            </p:cNvPr>
            <p:cNvSpPr txBox="1"/>
            <p:nvPr/>
          </p:nvSpPr>
          <p:spPr>
            <a:xfrm>
              <a:off x="1322433" y="1374677"/>
              <a:ext cx="8927353" cy="3985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□        ⊙        □       Time      				   ( </a:t>
              </a:r>
              <a:r>
                <a:rPr lang="ko-KR" altLang="en-US" sz="1100" dirty="0">
                  <a:solidFill>
                    <a:schemeClr val="bg1"/>
                  </a:solidFill>
                </a:rPr>
                <a:t>현재 버스 위치 </a:t>
              </a:r>
              <a:r>
                <a:rPr lang="en-US" altLang="ko-KR" sz="11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■                   ■     ---------          - Stage 1 : House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□                   □    l 04 : 35 l         - Life    : ♥♥♥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■                   ■     ---------          - Combo   : ???        - Max :  ???                  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□                   □                         - Score   : ???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■        ◇        ■                         - Item                         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□                   □                   	           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■                   ■□■□                                                                 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□                     ⓢ ? ■                 ( </a:t>
              </a:r>
              <a:r>
                <a:rPr lang="ko-KR" altLang="en-US" sz="1100" dirty="0">
                  <a:solidFill>
                    <a:schemeClr val="bg1"/>
                  </a:solidFill>
                </a:rPr>
                <a:t>상태 메시지 </a:t>
              </a:r>
              <a:r>
                <a:rPr lang="en-US" altLang="ko-KR" sz="1100" dirty="0">
                  <a:solidFill>
                    <a:schemeClr val="bg1"/>
                  </a:solidFill>
                </a:rPr>
                <a:t>)						         ■                   ■□■□                                                        		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□                   □                       18</a:t>
              </a:r>
              <a:r>
                <a:rPr lang="ko-KR" altLang="en-US" sz="1100" dirty="0">
                  <a:solidFill>
                    <a:schemeClr val="bg1"/>
                  </a:solidFill>
                </a:rPr>
                <a:t>학번 후배</a:t>
              </a:r>
              <a:r>
                <a:rPr lang="en-US" altLang="ko-KR" sz="1100" dirty="0">
                  <a:solidFill>
                    <a:schemeClr val="bg1"/>
                  </a:solidFill>
                </a:rPr>
                <a:t>    :  </a:t>
              </a:r>
              <a:r>
                <a:rPr lang="ko-KR" altLang="en-US" sz="1100" dirty="0">
                  <a:solidFill>
                    <a:schemeClr val="bg1"/>
                  </a:solidFill>
                </a:rPr>
                <a:t>땡이 선배님</a:t>
              </a:r>
              <a:r>
                <a:rPr lang="en-US" altLang="ko-KR" sz="1100" dirty="0">
                  <a:solidFill>
                    <a:schemeClr val="bg1"/>
                  </a:solidFill>
                </a:rPr>
                <a:t>~</a:t>
              </a:r>
              <a:r>
                <a:rPr lang="ko-KR" altLang="en-US" sz="1100" dirty="0">
                  <a:solidFill>
                    <a:schemeClr val="bg1"/>
                  </a:solidFill>
                </a:rPr>
                <a:t>♥</a:t>
              </a:r>
              <a:r>
                <a:rPr lang="en-US" altLang="ko-KR" sz="1100" dirty="0">
                  <a:solidFill>
                    <a:schemeClr val="bg1"/>
                  </a:solidFill>
                </a:rPr>
                <a:t>			      	        	         ■                   ■ 		              </a:t>
              </a:r>
              <a:r>
                <a:rPr lang="ko-KR" altLang="en-US" sz="1100" dirty="0">
                  <a:solidFill>
                    <a:schemeClr val="bg1"/>
                  </a:solidFill>
                </a:rPr>
                <a:t>술은 언제 사주세요</a:t>
              </a:r>
              <a:r>
                <a:rPr lang="en-US" altLang="ko-KR" sz="1100" dirty="0">
                  <a:solidFill>
                    <a:schemeClr val="bg1"/>
                  </a:solidFill>
                </a:rPr>
                <a:t>?                        </a:t>
              </a:r>
              <a:r>
                <a:rPr lang="ko-KR" altLang="en-US" sz="1100" dirty="0">
                  <a:solidFill>
                    <a:schemeClr val="bg1"/>
                  </a:solidFill>
                </a:rPr>
                <a:t>   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□                   □                 </a:t>
              </a:r>
              <a:r>
                <a:rPr lang="en-US" altLang="ko-KR" sz="1100" dirty="0">
                  <a:solidFill>
                    <a:schemeClr val="bg1"/>
                  </a:solidFill>
                </a:rPr>
                <a:t>                                                    </a:t>
              </a:r>
              <a:endParaRPr lang="ko-KR" altLang="en-US" sz="1100" dirty="0">
                <a:solidFill>
                  <a:schemeClr val="bg1"/>
                </a:solidFill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■        ◆        ■                 </a:t>
              </a:r>
              <a:r>
                <a:rPr lang="en-US" altLang="ko-KR" sz="1100" dirty="0">
                  <a:solidFill>
                    <a:schemeClr val="bg1"/>
                  </a:solidFill>
                </a:rPr>
                <a:t>                   </a:t>
              </a:r>
              <a:r>
                <a:rPr lang="ko-KR" altLang="en-US" sz="1100" dirty="0">
                  <a:solidFill>
                    <a:schemeClr val="bg1"/>
                  </a:solidFill>
                </a:rPr>
                <a:t>             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□                   □</a:t>
              </a:r>
              <a:r>
                <a:rPr lang="en-US" altLang="ko-KR" sz="1100" dirty="0">
                  <a:solidFill>
                    <a:schemeClr val="bg1"/>
                  </a:solidFill>
                </a:rPr>
                <a:t>		ⓢ : Save Zone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■                   ■		◇,◆: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Npc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□                   □</a:t>
              </a:r>
              <a:r>
                <a:rPr lang="en-US" altLang="ko-KR" sz="1100" dirty="0">
                  <a:solidFill>
                    <a:schemeClr val="bg1"/>
                  </a:solidFill>
                </a:rPr>
                <a:t>		■,□: Wall 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■                   ■</a:t>
              </a:r>
              <a:r>
                <a:rPr lang="en-US" altLang="ko-KR" sz="1100" dirty="0">
                  <a:solidFill>
                    <a:schemeClr val="bg1"/>
                  </a:solidFill>
                </a:rPr>
                <a:t>		⊙ : Player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□                   □</a:t>
              </a:r>
              <a:r>
                <a:rPr lang="en-US" altLang="ko-KR" sz="1100" dirty="0">
                  <a:solidFill>
                    <a:schemeClr val="bg1"/>
                  </a:solidFill>
                </a:rPr>
                <a:t>		¶ : Arrival Zone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</a:rPr>
                <a:t>■        </a:t>
              </a:r>
              <a:r>
                <a:rPr lang="en-US" altLang="ko-KR" sz="1100" dirty="0">
                  <a:solidFill>
                    <a:schemeClr val="bg1"/>
                  </a:solidFill>
                </a:rPr>
                <a:t> ¶ </a:t>
              </a:r>
              <a:r>
                <a:rPr lang="ko-KR" altLang="en-US" sz="1100" dirty="0">
                  <a:solidFill>
                    <a:schemeClr val="bg1"/>
                  </a:solidFill>
                </a:rPr>
                <a:t>        ■</a:t>
              </a:r>
              <a:r>
                <a:rPr lang="en-US" altLang="ko-KR" sz="1100" dirty="0">
                  <a:solidFill>
                    <a:schemeClr val="bg1"/>
                  </a:solidFill>
                </a:rPr>
                <a:t>		? : Random Item</a:t>
              </a:r>
            </a:p>
            <a:p>
              <a:endParaRPr lang="en-US" altLang="ko-KR" sz="1100" dirty="0">
                <a:solidFill>
                  <a:schemeClr val="bg1"/>
                </a:solidFill>
              </a:endParaRP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		</a:t>
              </a:r>
            </a:p>
            <a:p>
              <a:r>
                <a:rPr lang="en-US" altLang="ko-KR" sz="1100" dirty="0">
                  <a:solidFill>
                    <a:schemeClr val="bg1"/>
                  </a:solidFill>
                </a:rPr>
                <a:t>Puzzle Zone 		          ( Q )		 ( W )	          ( E )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2593FEC8-C808-4942-AF9F-0FD818A50456}"/>
                </a:ext>
              </a:extLst>
            </p:cNvPr>
            <p:cNvCxnSpPr>
              <a:cxnSpLocks/>
              <a:endCxn id="135" idx="4"/>
            </p:cNvCxnSpPr>
            <p:nvPr/>
          </p:nvCxnSpPr>
          <p:spPr>
            <a:xfrm>
              <a:off x="7853207" y="1845812"/>
              <a:ext cx="8861" cy="22355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EB5B4C0-AE2D-466E-9A94-02B2D22F371C}"/>
                </a:ext>
              </a:extLst>
            </p:cNvPr>
            <p:cNvSpPr/>
            <p:nvPr/>
          </p:nvSpPr>
          <p:spPr>
            <a:xfrm>
              <a:off x="7800046" y="1813039"/>
              <a:ext cx="116958" cy="1169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523F323-69E2-4CA2-A8A4-CB397C718100}"/>
                </a:ext>
              </a:extLst>
            </p:cNvPr>
            <p:cNvSpPr/>
            <p:nvPr/>
          </p:nvSpPr>
          <p:spPr>
            <a:xfrm>
              <a:off x="7803586" y="2667193"/>
              <a:ext cx="116958" cy="1169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0976314A-6249-4483-876E-59109402C4C9}"/>
                </a:ext>
              </a:extLst>
            </p:cNvPr>
            <p:cNvSpPr/>
            <p:nvPr/>
          </p:nvSpPr>
          <p:spPr>
            <a:xfrm>
              <a:off x="7803590" y="2241880"/>
              <a:ext cx="116958" cy="1169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1D45B71-51DE-4EC8-B573-D14E1D7AB6AA}"/>
                </a:ext>
              </a:extLst>
            </p:cNvPr>
            <p:cNvSpPr/>
            <p:nvPr/>
          </p:nvSpPr>
          <p:spPr>
            <a:xfrm>
              <a:off x="7794728" y="3098246"/>
              <a:ext cx="116958" cy="1169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36325F2-3A88-4680-B06B-3EFCE4733531}"/>
                </a:ext>
              </a:extLst>
            </p:cNvPr>
            <p:cNvSpPr/>
            <p:nvPr/>
          </p:nvSpPr>
          <p:spPr>
            <a:xfrm>
              <a:off x="7800041" y="3535520"/>
              <a:ext cx="116958" cy="1169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1054FE03-BA66-4BDA-818A-659BD7C7FB3D}"/>
                </a:ext>
              </a:extLst>
            </p:cNvPr>
            <p:cNvSpPr/>
            <p:nvPr/>
          </p:nvSpPr>
          <p:spPr>
            <a:xfrm>
              <a:off x="7803589" y="3964371"/>
              <a:ext cx="116958" cy="11695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73AD21-1F0D-4C9C-9F43-1BEB0FB19D58}"/>
              </a:ext>
            </a:extLst>
          </p:cNvPr>
          <p:cNvSpPr/>
          <p:nvPr/>
        </p:nvSpPr>
        <p:spPr>
          <a:xfrm>
            <a:off x="7254277" y="2632322"/>
            <a:ext cx="209743" cy="2097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89A2481-1D52-44DA-BEDA-F9E93938D794}"/>
              </a:ext>
            </a:extLst>
          </p:cNvPr>
          <p:cNvSpPr/>
          <p:nvPr/>
        </p:nvSpPr>
        <p:spPr>
          <a:xfrm>
            <a:off x="7495109" y="2632321"/>
            <a:ext cx="209743" cy="2097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5F021C6-2EC2-4EF5-AAF9-742925EE55CE}"/>
              </a:ext>
            </a:extLst>
          </p:cNvPr>
          <p:cNvSpPr txBox="1"/>
          <p:nvPr/>
        </p:nvSpPr>
        <p:spPr>
          <a:xfrm>
            <a:off x="7180721" y="2594665"/>
            <a:ext cx="665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버  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9DAD6BA-16F7-490C-8585-9901A6D846C6}"/>
              </a:ext>
            </a:extLst>
          </p:cNvPr>
          <p:cNvSpPr/>
          <p:nvPr/>
        </p:nvSpPr>
        <p:spPr>
          <a:xfrm>
            <a:off x="4330097" y="2267251"/>
            <a:ext cx="279858" cy="2798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♬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78BCF25-AA40-490D-9AA6-9B740D137D06}"/>
              </a:ext>
            </a:extLst>
          </p:cNvPr>
          <p:cNvSpPr/>
          <p:nvPr/>
        </p:nvSpPr>
        <p:spPr>
          <a:xfrm>
            <a:off x="4728220" y="2267251"/>
            <a:ext cx="279858" cy="2798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4DFCB2E-F1CA-4B63-BA38-174A1DF22942}"/>
              </a:ext>
            </a:extLst>
          </p:cNvPr>
          <p:cNvSpPr txBox="1"/>
          <p:nvPr/>
        </p:nvSpPr>
        <p:spPr>
          <a:xfrm>
            <a:off x="598903" y="170192"/>
            <a:ext cx="52989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 /  </a:t>
            </a:r>
            <a:r>
              <a:rPr lang="ko-KR" altLang="en-US" sz="2800" b="1" dirty="0"/>
              <a:t>화면 제공 정보</a:t>
            </a:r>
          </a:p>
          <a:p>
            <a:endParaRPr lang="ko-KR" altLang="en-US" sz="2700" b="1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E8CB379-96D0-42CB-B632-291174DA54B5}"/>
              </a:ext>
            </a:extLst>
          </p:cNvPr>
          <p:cNvSpPr/>
          <p:nvPr/>
        </p:nvSpPr>
        <p:spPr>
          <a:xfrm flipV="1">
            <a:off x="12032" y="640870"/>
            <a:ext cx="4056500" cy="56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B17B7-14E3-4758-827E-13D4D14F0328}"/>
              </a:ext>
            </a:extLst>
          </p:cNvPr>
          <p:cNvSpPr/>
          <p:nvPr/>
        </p:nvSpPr>
        <p:spPr>
          <a:xfrm>
            <a:off x="11821459" y="1"/>
            <a:ext cx="370541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87CC7-0CA1-4D53-BA86-E1956FE2AF81}"/>
              </a:ext>
            </a:extLst>
          </p:cNvPr>
          <p:cNvSpPr txBox="1"/>
          <p:nvPr/>
        </p:nvSpPr>
        <p:spPr>
          <a:xfrm>
            <a:off x="598903" y="170192"/>
            <a:ext cx="52989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 /  </a:t>
            </a:r>
            <a:r>
              <a:rPr lang="ko-KR" altLang="en-US" sz="2800" b="1" dirty="0"/>
              <a:t>화면 제공 정보</a:t>
            </a:r>
          </a:p>
          <a:p>
            <a:endParaRPr lang="ko-KR" altLang="en-US" sz="2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0CB9B-81F7-49C7-A98B-7CE8D7336F6C}"/>
              </a:ext>
            </a:extLst>
          </p:cNvPr>
          <p:cNvSpPr/>
          <p:nvPr/>
        </p:nvSpPr>
        <p:spPr>
          <a:xfrm flipV="1">
            <a:off x="12032" y="640870"/>
            <a:ext cx="4056500" cy="56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8BBDDA-F318-443E-906E-F115AFBDBFDC}"/>
              </a:ext>
            </a:extLst>
          </p:cNvPr>
          <p:cNvGrpSpPr/>
          <p:nvPr/>
        </p:nvGrpSpPr>
        <p:grpSpPr>
          <a:xfrm>
            <a:off x="-15302" y="1044196"/>
            <a:ext cx="3547402" cy="680170"/>
            <a:chOff x="-15302" y="1261137"/>
            <a:chExt cx="3547402" cy="68017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74C416E-A135-4E78-A40B-DEF8A602FDB4}"/>
                </a:ext>
              </a:extLst>
            </p:cNvPr>
            <p:cNvGrpSpPr/>
            <p:nvPr/>
          </p:nvGrpSpPr>
          <p:grpSpPr>
            <a:xfrm>
              <a:off x="-15302" y="1261137"/>
              <a:ext cx="3441560" cy="427923"/>
              <a:chOff x="0" y="1292857"/>
              <a:chExt cx="3441560" cy="427923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A1F01DD2-5ABE-4492-9907-41010BCF7C22}"/>
                  </a:ext>
                </a:extLst>
              </p:cNvPr>
              <p:cNvCxnSpPr/>
              <p:nvPr/>
            </p:nvCxnSpPr>
            <p:spPr>
              <a:xfrm>
                <a:off x="0" y="1292857"/>
                <a:ext cx="444100" cy="427923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1E55A2C-B9F1-4578-8D8F-056D68F9C850}"/>
                  </a:ext>
                </a:extLst>
              </p:cNvPr>
              <p:cNvCxnSpPr/>
              <p:nvPr/>
            </p:nvCxnSpPr>
            <p:spPr>
              <a:xfrm>
                <a:off x="444100" y="1718268"/>
                <a:ext cx="2997460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AAADF-447A-4A0C-8F04-412206F22AD7}"/>
                </a:ext>
              </a:extLst>
            </p:cNvPr>
            <p:cNvSpPr txBox="1"/>
            <p:nvPr/>
          </p:nvSpPr>
          <p:spPr>
            <a:xfrm>
              <a:off x="421630" y="1294976"/>
              <a:ext cx="3110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 화면에 제공할 정보</a:t>
              </a:r>
              <a:endParaRPr lang="en-US" altLang="ko-KR" b="1" dirty="0"/>
            </a:p>
            <a:p>
              <a:endParaRPr lang="ko-KR" altLang="en-US" b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6FB03D1-2ED4-4027-885D-61FF53BAA0A0}"/>
              </a:ext>
            </a:extLst>
          </p:cNvPr>
          <p:cNvSpPr txBox="1"/>
          <p:nvPr/>
        </p:nvSpPr>
        <p:spPr>
          <a:xfrm>
            <a:off x="598903" y="1705965"/>
            <a:ext cx="101828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맵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시작지점에서 도착지점까지 플레이어가 이동해야 하는 공간을 나타낸다</a:t>
            </a:r>
            <a:r>
              <a:rPr lang="en-US" altLang="ko-KR" sz="1600" dirty="0"/>
              <a:t>. </a:t>
            </a:r>
            <a:r>
              <a:rPr lang="ko-KR" altLang="en-US" sz="1600" dirty="0"/>
              <a:t>경로에는 </a:t>
            </a:r>
            <a:r>
              <a:rPr lang="en-US" altLang="ko-KR" sz="1600" dirty="0"/>
              <a:t>NPC,</a:t>
            </a:r>
          </a:p>
          <a:p>
            <a:r>
              <a:rPr lang="en-US" altLang="ko-KR" sz="1600" dirty="0"/>
              <a:t>         </a:t>
            </a:r>
            <a:r>
              <a:rPr lang="ko-KR" altLang="en-US" sz="1600" dirty="0"/>
              <a:t>아이템 등이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  <a:r>
              <a:rPr lang="ko-KR" altLang="en-US" sz="1600" dirty="0"/>
              <a:t>스테이지 별로 다른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제공한다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플레이어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주인공 </a:t>
            </a:r>
            <a:r>
              <a:rPr lang="en-US" altLang="ko-KR" sz="1600" dirty="0"/>
              <a:t>‘</a:t>
            </a:r>
            <a:r>
              <a:rPr lang="ko-KR" altLang="en-US" sz="1600" dirty="0"/>
              <a:t>땡이</a:t>
            </a:r>
            <a:r>
              <a:rPr lang="en-US" altLang="ko-KR" sz="1600" dirty="0"/>
              <a:t>‘</a:t>
            </a:r>
            <a:r>
              <a:rPr lang="ko-KR" altLang="en-US" sz="1600" dirty="0"/>
              <a:t>를 의미하며 사용자가 플레이할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시간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제한 시간</a:t>
            </a:r>
            <a:r>
              <a:rPr lang="en-US" altLang="ko-KR" sz="1600" dirty="0"/>
              <a:t>(ex. 2</a:t>
            </a:r>
            <a:r>
              <a:rPr lang="ko-KR" altLang="en-US" sz="1600" dirty="0"/>
              <a:t>분</a:t>
            </a:r>
            <a:r>
              <a:rPr lang="en-US" altLang="ko-KR" sz="1600" dirty="0"/>
              <a:t>)</a:t>
            </a:r>
            <a:r>
              <a:rPr lang="ko-KR" altLang="en-US" sz="1600" dirty="0"/>
              <a:t>에서 초 단위로 시간이 줄어든다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콤보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퍼즐을 맞출 때마다 콤보가 올라가며</a:t>
            </a:r>
            <a:r>
              <a:rPr lang="en-US" altLang="ko-KR" sz="1600" dirty="0"/>
              <a:t>, </a:t>
            </a:r>
            <a:r>
              <a:rPr lang="ko-KR" altLang="en-US" sz="1600" dirty="0"/>
              <a:t>현재 콤보</a:t>
            </a:r>
            <a:r>
              <a:rPr lang="en-US" altLang="ko-KR" sz="1600" dirty="0"/>
              <a:t>(Combo)</a:t>
            </a:r>
            <a:r>
              <a:rPr lang="ko-KR" altLang="en-US" sz="1600" dirty="0"/>
              <a:t>와 최대 콤보</a:t>
            </a:r>
            <a:r>
              <a:rPr lang="en-US" altLang="ko-KR" sz="1600" dirty="0"/>
              <a:t>(Max)</a:t>
            </a:r>
            <a:r>
              <a:rPr lang="ko-KR" altLang="en-US" sz="1600" dirty="0"/>
              <a:t>를 보여준다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퍼즐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플레이어가 맞춰야 할 퍼즐</a:t>
            </a:r>
            <a:r>
              <a:rPr lang="en-US" altLang="ko-KR" sz="1600" dirty="0"/>
              <a:t>(3x3, 4x4)</a:t>
            </a:r>
            <a:r>
              <a:rPr lang="ko-KR" altLang="en-US" sz="1600" dirty="0"/>
              <a:t>을 매번 랜덤으로 보여준다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점수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퍼즐을 맞출 때 마다 점수가 올라가며 현재 점수를 보여준다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NPC</a:t>
            </a:r>
            <a:r>
              <a:rPr lang="en-US" altLang="ko-KR" sz="1600" dirty="0"/>
              <a:t> : </a:t>
            </a:r>
            <a:r>
              <a:rPr lang="ko-KR" altLang="en-US" sz="1600" dirty="0"/>
              <a:t>플레이어가 앞으로 전진하는 것을 방해하는 것으로 주어진 조건을 만족해야 지나갈 수</a:t>
            </a:r>
            <a:endParaRPr lang="en-US" altLang="ko-KR" sz="1600" dirty="0"/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있다</a:t>
            </a:r>
            <a:r>
              <a:rPr lang="en-US" altLang="ko-KR" sz="1600" dirty="0"/>
              <a:t>. ‘</a:t>
            </a:r>
            <a:r>
              <a:rPr lang="ko-KR" altLang="en-US" sz="1600" dirty="0"/>
              <a:t>땡이</a:t>
            </a:r>
            <a:r>
              <a:rPr lang="en-US" altLang="ko-KR" sz="1600" dirty="0"/>
              <a:t>’</a:t>
            </a:r>
            <a:r>
              <a:rPr lang="ko-KR" altLang="en-US" sz="1600" dirty="0"/>
              <a:t>가 가야하는 경로에 위치해 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아이템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게임을 플레이하는데 더 재미있게 하는 요소이며 좋은</a:t>
            </a:r>
            <a:r>
              <a:rPr lang="en-US" altLang="ko-KR" sz="1600" dirty="0"/>
              <a:t>(buff)</a:t>
            </a:r>
            <a:r>
              <a:rPr lang="ko-KR" altLang="en-US" sz="1600" dirty="0"/>
              <a:t>아이템과 안 좋은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debuff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	    </a:t>
            </a:r>
            <a:r>
              <a:rPr lang="ko-KR" altLang="en-US" sz="1600" dirty="0"/>
              <a:t>아이템으로 나뉘어져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플레이하는 맵 안에 위치해 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상태 메시지 창</a:t>
            </a:r>
            <a:r>
              <a:rPr lang="en-US" altLang="ko-KR" sz="1600" b="1" dirty="0"/>
              <a:t> </a:t>
            </a:r>
            <a:r>
              <a:rPr lang="en-US" altLang="ko-KR" sz="1600" dirty="0"/>
              <a:t>: NPC</a:t>
            </a:r>
            <a:r>
              <a:rPr lang="ko-KR" altLang="en-US" sz="1600" dirty="0"/>
              <a:t>를 만났을 때</a:t>
            </a:r>
            <a:r>
              <a:rPr lang="en-US" altLang="ko-KR" sz="1600" dirty="0"/>
              <a:t>, </a:t>
            </a:r>
            <a:r>
              <a:rPr lang="ko-KR" altLang="en-US" sz="1600" dirty="0"/>
              <a:t>뜨는 창으로 </a:t>
            </a:r>
            <a:r>
              <a:rPr lang="en-US" altLang="ko-KR" sz="1600" dirty="0"/>
              <a:t>NPC</a:t>
            </a:r>
            <a:r>
              <a:rPr lang="ko-KR" altLang="en-US" sz="1600" dirty="0"/>
              <a:t>와 </a:t>
            </a:r>
            <a:r>
              <a:rPr lang="en-US" altLang="ko-KR" sz="1600" dirty="0"/>
              <a:t>‘</a:t>
            </a:r>
            <a:r>
              <a:rPr lang="ko-KR" altLang="en-US" sz="1600" dirty="0"/>
              <a:t>땡이</a:t>
            </a:r>
            <a:r>
              <a:rPr lang="en-US" altLang="ko-KR" sz="1600" dirty="0"/>
              <a:t>’</a:t>
            </a:r>
            <a:r>
              <a:rPr lang="ko-KR" altLang="en-US" sz="1600" dirty="0"/>
              <a:t>의 대화를 보여준다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Life</a:t>
            </a:r>
            <a:r>
              <a:rPr lang="en-US" altLang="ko-KR" sz="1600" dirty="0"/>
              <a:t> : </a:t>
            </a:r>
            <a:r>
              <a:rPr lang="ko-KR" altLang="en-US" sz="1600" dirty="0"/>
              <a:t>플레이어의 남은 목숨을 보여준다</a:t>
            </a:r>
            <a:r>
              <a:rPr lang="en-US" altLang="ko-KR" sz="1600" dirty="0"/>
              <a:t>. Life</a:t>
            </a:r>
            <a:r>
              <a:rPr lang="ko-KR" altLang="en-US" sz="1600" dirty="0"/>
              <a:t>는 </a:t>
            </a:r>
            <a:r>
              <a:rPr lang="en-US" altLang="ko-KR" sz="1600" dirty="0"/>
              <a:t>3</a:t>
            </a:r>
            <a:r>
              <a:rPr lang="ko-KR" altLang="en-US" sz="1600" dirty="0"/>
              <a:t>개가 최대로 더 이상 획득은 불가하다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버스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지하철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교수님의 현재 위치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남은 시간에 따라 버스</a:t>
            </a:r>
            <a:r>
              <a:rPr lang="en-US" altLang="ko-KR" sz="1600" dirty="0"/>
              <a:t>, </a:t>
            </a:r>
            <a:r>
              <a:rPr lang="ko-KR" altLang="en-US" sz="1600" dirty="0"/>
              <a:t>지하철</a:t>
            </a:r>
            <a:r>
              <a:rPr lang="en-US" altLang="ko-KR" sz="1600" dirty="0"/>
              <a:t>, </a:t>
            </a:r>
            <a:r>
              <a:rPr lang="ko-KR" altLang="en-US" sz="1600" dirty="0"/>
              <a:t>교수님의 현재 위치를 보여</a:t>
            </a:r>
            <a:endParaRPr lang="en-US" altLang="ko-KR" sz="1600" dirty="0"/>
          </a:p>
          <a:p>
            <a:r>
              <a:rPr lang="en-US" altLang="ko-KR" sz="1600" dirty="0"/>
              <a:t>			           </a:t>
            </a:r>
            <a:r>
              <a:rPr lang="ko-KR" altLang="en-US" sz="1600" dirty="0"/>
              <a:t>주어 플레이를</a:t>
            </a:r>
            <a:r>
              <a:rPr lang="en-US" altLang="ko-KR" sz="1600" dirty="0"/>
              <a:t> </a:t>
            </a:r>
            <a:r>
              <a:rPr lang="ko-KR" altLang="en-US" sz="1600" dirty="0"/>
              <a:t>조금 더 긴장감 있게 해준다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보유하고 있는 아이템 창 </a:t>
            </a:r>
            <a:r>
              <a:rPr lang="en-US" altLang="ko-KR" sz="1600" dirty="0"/>
              <a:t>: </a:t>
            </a:r>
            <a:r>
              <a:rPr lang="ko-KR" altLang="en-US" sz="1600" dirty="0"/>
              <a:t>현재 획득한 아이템을 보여주는 창으로 </a:t>
            </a:r>
            <a:r>
              <a:rPr lang="en-US" altLang="ko-KR" sz="1600" dirty="0"/>
              <a:t>2</a:t>
            </a:r>
            <a:r>
              <a:rPr lang="ko-KR" altLang="en-US" sz="1600" dirty="0"/>
              <a:t>개까지 아이템 보유가 가능</a:t>
            </a:r>
            <a:endParaRPr lang="en-US" altLang="ko-KR" sz="1600" dirty="0"/>
          </a:p>
          <a:p>
            <a:r>
              <a:rPr lang="en-US" altLang="ko-KR" sz="1600" dirty="0"/>
              <a:t>			</a:t>
            </a:r>
            <a:r>
              <a:rPr lang="ko-KR" altLang="en-US" sz="1600" dirty="0"/>
              <a:t>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이미 </a:t>
            </a:r>
            <a:r>
              <a:rPr lang="en-US" altLang="ko-KR" sz="1600" dirty="0"/>
              <a:t>2</a:t>
            </a:r>
            <a:r>
              <a:rPr lang="ko-KR" altLang="en-US" sz="1600" dirty="0"/>
              <a:t>개를 보유하고 있을 시 더 이상 획득 불가하다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아이콘 설명 창 </a:t>
            </a:r>
            <a:r>
              <a:rPr lang="en-US" altLang="ko-KR" sz="1600" dirty="0"/>
              <a:t>: </a:t>
            </a:r>
            <a:r>
              <a:rPr lang="ko-KR" altLang="en-US" sz="1600" dirty="0"/>
              <a:t>맵 안에 있는 각 아이콘을 설명해주는 창이다</a:t>
            </a:r>
            <a:r>
              <a:rPr lang="en-US" altLang="ko-KR" sz="1600" dirty="0"/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7A6A7C-41C1-451A-A11D-30F304C9CED0}"/>
              </a:ext>
            </a:extLst>
          </p:cNvPr>
          <p:cNvGrpSpPr/>
          <p:nvPr/>
        </p:nvGrpSpPr>
        <p:grpSpPr>
          <a:xfrm rot="10800000">
            <a:off x="674645" y="1830304"/>
            <a:ext cx="114300" cy="110794"/>
            <a:chOff x="2644775" y="3536586"/>
            <a:chExt cx="393700" cy="404851"/>
          </a:xfrm>
        </p:grpSpPr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789054F7-1E19-4C2A-BEB4-DD7B5EC5680D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F8735FF4-A99C-4AA0-B1EE-A837FF575896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203477-DA0C-455F-8107-BFCC1BE5E2BF}"/>
              </a:ext>
            </a:extLst>
          </p:cNvPr>
          <p:cNvGrpSpPr/>
          <p:nvPr/>
        </p:nvGrpSpPr>
        <p:grpSpPr>
          <a:xfrm rot="10800000">
            <a:off x="674645" y="2317996"/>
            <a:ext cx="114300" cy="110794"/>
            <a:chOff x="2644775" y="3536586"/>
            <a:chExt cx="393700" cy="404851"/>
          </a:xfrm>
        </p:grpSpPr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2F0C89A1-9688-48B3-832F-17F9A4E74F66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AD794993-2795-4D11-B10C-82B8BD1AB918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E0C867F-AEFC-49CF-BCCD-602F6C4FAA65}"/>
              </a:ext>
            </a:extLst>
          </p:cNvPr>
          <p:cNvGrpSpPr/>
          <p:nvPr/>
        </p:nvGrpSpPr>
        <p:grpSpPr>
          <a:xfrm rot="10800000">
            <a:off x="674644" y="2560108"/>
            <a:ext cx="114300" cy="110794"/>
            <a:chOff x="2644775" y="3536586"/>
            <a:chExt cx="393700" cy="404851"/>
          </a:xfrm>
        </p:grpSpPr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EDC5ECD5-46F6-4982-928E-216F218A34CB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1D2FF747-7AFF-4676-B2AB-2C74EC2059F0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FC5B8A3-0F4A-491B-8850-CA61CB86F65B}"/>
              </a:ext>
            </a:extLst>
          </p:cNvPr>
          <p:cNvGrpSpPr/>
          <p:nvPr/>
        </p:nvGrpSpPr>
        <p:grpSpPr>
          <a:xfrm rot="10800000">
            <a:off x="674644" y="2784598"/>
            <a:ext cx="114300" cy="110794"/>
            <a:chOff x="2644775" y="3536586"/>
            <a:chExt cx="393700" cy="404851"/>
          </a:xfrm>
        </p:grpSpPr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3ADF5C71-D83D-42B9-8BBF-E9224A78FA3F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8537A7C6-BDE4-4D99-ABB7-1DCD4B2A8C4B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9300DBC-D26E-4F29-9AC4-58272EEA60AC}"/>
              </a:ext>
            </a:extLst>
          </p:cNvPr>
          <p:cNvGrpSpPr/>
          <p:nvPr/>
        </p:nvGrpSpPr>
        <p:grpSpPr>
          <a:xfrm rot="10800000">
            <a:off x="674644" y="3028547"/>
            <a:ext cx="114300" cy="110794"/>
            <a:chOff x="2644775" y="3536586"/>
            <a:chExt cx="393700" cy="404851"/>
          </a:xfrm>
        </p:grpSpPr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728A3786-F98E-497F-8FB3-813686A9B9E3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2C6A2679-BCA7-4F6A-8EC1-0202E7D5B0F4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4EF2C86-9947-4E8B-9DE7-AFBFF51AE89F}"/>
              </a:ext>
            </a:extLst>
          </p:cNvPr>
          <p:cNvGrpSpPr/>
          <p:nvPr/>
        </p:nvGrpSpPr>
        <p:grpSpPr>
          <a:xfrm rot="10800000">
            <a:off x="674644" y="3293548"/>
            <a:ext cx="114300" cy="110794"/>
            <a:chOff x="2644775" y="3536586"/>
            <a:chExt cx="393700" cy="404851"/>
          </a:xfrm>
        </p:grpSpPr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E515A7A6-1B4A-4C54-8247-DF63FF84955F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BF403B88-C850-4ED1-9B01-BBB71A096A9E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092DA0-5524-4DBA-B987-D39396595503}"/>
              </a:ext>
            </a:extLst>
          </p:cNvPr>
          <p:cNvGrpSpPr/>
          <p:nvPr/>
        </p:nvGrpSpPr>
        <p:grpSpPr>
          <a:xfrm rot="10800000">
            <a:off x="661149" y="3533552"/>
            <a:ext cx="114300" cy="110794"/>
            <a:chOff x="2644775" y="3536586"/>
            <a:chExt cx="393700" cy="404851"/>
          </a:xfrm>
        </p:grpSpPr>
        <p:sp>
          <p:nvSpPr>
            <p:cNvPr id="33" name="직각 삼각형 32">
              <a:extLst>
                <a:ext uri="{FF2B5EF4-FFF2-40B4-BE49-F238E27FC236}">
                  <a16:creationId xmlns:a16="http://schemas.microsoft.com/office/drawing/2014/main" id="{95CA34D5-6285-433E-A6FD-4DB2A614E3B6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660D55CE-5EDD-4850-A7B5-681F54DDD939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40281F4-E8CF-4A1A-8A72-741F4F167068}"/>
              </a:ext>
            </a:extLst>
          </p:cNvPr>
          <p:cNvGrpSpPr/>
          <p:nvPr/>
        </p:nvGrpSpPr>
        <p:grpSpPr>
          <a:xfrm rot="10800000">
            <a:off x="680112" y="4022168"/>
            <a:ext cx="114300" cy="110794"/>
            <a:chOff x="2644775" y="3536586"/>
            <a:chExt cx="393700" cy="404851"/>
          </a:xfrm>
        </p:grpSpPr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C5C729AF-479B-450D-99A2-8ED4B0EC2ADA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각 삼각형 36">
              <a:extLst>
                <a:ext uri="{FF2B5EF4-FFF2-40B4-BE49-F238E27FC236}">
                  <a16:creationId xmlns:a16="http://schemas.microsoft.com/office/drawing/2014/main" id="{C8FF2DF8-D7E6-46E1-AABC-F7E2560C520F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FFB6FE7-9A80-4D0B-9CDD-0FB3D17C66FB}"/>
              </a:ext>
            </a:extLst>
          </p:cNvPr>
          <p:cNvGrpSpPr/>
          <p:nvPr/>
        </p:nvGrpSpPr>
        <p:grpSpPr>
          <a:xfrm rot="10800000">
            <a:off x="674644" y="4502795"/>
            <a:ext cx="114300" cy="110794"/>
            <a:chOff x="2644775" y="3536586"/>
            <a:chExt cx="393700" cy="404851"/>
          </a:xfrm>
        </p:grpSpPr>
        <p:sp>
          <p:nvSpPr>
            <p:cNvPr id="39" name="직각 삼각형 38">
              <a:extLst>
                <a:ext uri="{FF2B5EF4-FFF2-40B4-BE49-F238E27FC236}">
                  <a16:creationId xmlns:a16="http://schemas.microsoft.com/office/drawing/2014/main" id="{D743145C-4375-4972-8777-EDA9DC19AD9C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각 삼각형 39">
              <a:extLst>
                <a:ext uri="{FF2B5EF4-FFF2-40B4-BE49-F238E27FC236}">
                  <a16:creationId xmlns:a16="http://schemas.microsoft.com/office/drawing/2014/main" id="{B29EB939-7A6C-4F4B-B735-69964C080593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F98B7F3-3E7F-4EBA-BE2C-5CDA1DDD2768}"/>
              </a:ext>
            </a:extLst>
          </p:cNvPr>
          <p:cNvGrpSpPr/>
          <p:nvPr/>
        </p:nvGrpSpPr>
        <p:grpSpPr>
          <a:xfrm rot="10800000">
            <a:off x="674643" y="4739152"/>
            <a:ext cx="114300" cy="110794"/>
            <a:chOff x="2644775" y="3536586"/>
            <a:chExt cx="393700" cy="404851"/>
          </a:xfrm>
        </p:grpSpPr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6065E289-9994-4C42-98F8-4DB00A721557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각 삼각형 42">
              <a:extLst>
                <a:ext uri="{FF2B5EF4-FFF2-40B4-BE49-F238E27FC236}">
                  <a16:creationId xmlns:a16="http://schemas.microsoft.com/office/drawing/2014/main" id="{3A9CAB69-9E0F-4A11-876F-669CC0778776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5DB40CF-F35C-4629-9F3A-FEAB910EE978}"/>
              </a:ext>
            </a:extLst>
          </p:cNvPr>
          <p:cNvGrpSpPr/>
          <p:nvPr/>
        </p:nvGrpSpPr>
        <p:grpSpPr>
          <a:xfrm rot="10800000">
            <a:off x="674643" y="4991411"/>
            <a:ext cx="114300" cy="110794"/>
            <a:chOff x="2644775" y="3536586"/>
            <a:chExt cx="393700" cy="404851"/>
          </a:xfrm>
        </p:grpSpPr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43B10708-9865-4A0E-8AC6-58F3047B2208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985A1AB4-6455-4517-AC1F-A83C746B3E47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30E5FC4-60CD-4425-B1C3-FB42566AA676}"/>
              </a:ext>
            </a:extLst>
          </p:cNvPr>
          <p:cNvGrpSpPr/>
          <p:nvPr/>
        </p:nvGrpSpPr>
        <p:grpSpPr>
          <a:xfrm rot="10800000">
            <a:off x="679362" y="5483630"/>
            <a:ext cx="114300" cy="110794"/>
            <a:chOff x="2644775" y="3536586"/>
            <a:chExt cx="393700" cy="404851"/>
          </a:xfrm>
        </p:grpSpPr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id="{A24C0E15-73CB-4E88-A3FA-EA132E47580E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각 삼각형 48">
              <a:extLst>
                <a:ext uri="{FF2B5EF4-FFF2-40B4-BE49-F238E27FC236}">
                  <a16:creationId xmlns:a16="http://schemas.microsoft.com/office/drawing/2014/main" id="{1300BA7C-4B04-45F4-AE14-476E54B60C23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5286C88-4DDF-4EAC-B707-6183A8658FAE}"/>
              </a:ext>
            </a:extLst>
          </p:cNvPr>
          <p:cNvGrpSpPr/>
          <p:nvPr/>
        </p:nvGrpSpPr>
        <p:grpSpPr>
          <a:xfrm rot="10800000">
            <a:off x="674643" y="5964257"/>
            <a:ext cx="114300" cy="110794"/>
            <a:chOff x="2644775" y="3536586"/>
            <a:chExt cx="393700" cy="404851"/>
          </a:xfrm>
        </p:grpSpPr>
        <p:sp>
          <p:nvSpPr>
            <p:cNvPr id="51" name="직각 삼각형 50">
              <a:extLst>
                <a:ext uri="{FF2B5EF4-FFF2-40B4-BE49-F238E27FC236}">
                  <a16:creationId xmlns:a16="http://schemas.microsoft.com/office/drawing/2014/main" id="{BF164F52-D3F2-49AD-9719-8C88A0D992B9}"/>
                </a:ext>
              </a:extLst>
            </p:cNvPr>
            <p:cNvSpPr/>
            <p:nvPr/>
          </p:nvSpPr>
          <p:spPr>
            <a:xfrm>
              <a:off x="2644775" y="3536586"/>
              <a:ext cx="393700" cy="4048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9A3CC4F0-9CA0-4D69-9626-37CB4CF6BF5A}"/>
                </a:ext>
              </a:extLst>
            </p:cNvPr>
            <p:cNvSpPr/>
            <p:nvPr/>
          </p:nvSpPr>
          <p:spPr>
            <a:xfrm rot="10800000">
              <a:off x="2644775" y="3536586"/>
              <a:ext cx="393700" cy="404851"/>
            </a:xfrm>
            <a:prstGeom prst="rtTriangl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C0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319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6415</Words>
  <Application>Microsoft Office PowerPoint</Application>
  <PresentationFormat>와이드스크린</PresentationFormat>
  <Paragraphs>1820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7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지수</dc:creator>
  <cp:lastModifiedBy>김 지수</cp:lastModifiedBy>
  <cp:revision>45</cp:revision>
  <dcterms:created xsi:type="dcterms:W3CDTF">2018-10-01T01:34:18Z</dcterms:created>
  <dcterms:modified xsi:type="dcterms:W3CDTF">2018-11-12T08:20:43Z</dcterms:modified>
</cp:coreProperties>
</file>